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2" r:id="rId1"/>
  </p:sldMasterIdLst>
  <p:notesMasterIdLst>
    <p:notesMasterId r:id="rId11"/>
  </p:notesMasterIdLst>
  <p:handoutMasterIdLst>
    <p:handoutMasterId r:id="rId12"/>
  </p:handoutMasterIdLst>
  <p:sldIdLst>
    <p:sldId id="320" r:id="rId2"/>
    <p:sldId id="364" r:id="rId3"/>
    <p:sldId id="312" r:id="rId4"/>
    <p:sldId id="366" r:id="rId5"/>
    <p:sldId id="367" r:id="rId6"/>
    <p:sldId id="368" r:id="rId7"/>
    <p:sldId id="369" r:id="rId8"/>
    <p:sldId id="370" r:id="rId9"/>
    <p:sldId id="371" r:id="rId10"/>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3B36241-306D-FE49-930E-D654C7AC70AA}">
          <p14:sldIdLst>
            <p14:sldId id="320"/>
            <p14:sldId id="364"/>
            <p14:sldId id="312"/>
            <p14:sldId id="366"/>
            <p14:sldId id="367"/>
            <p14:sldId id="368"/>
            <p14:sldId id="369"/>
            <p14:sldId id="370"/>
            <p14:sldId id="371"/>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M" initials="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80"/>
    <a:srgbClr val="80FF00"/>
    <a:srgbClr val="FF66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87316" autoAdjust="0"/>
  </p:normalViewPr>
  <p:slideViewPr>
    <p:cSldViewPr snapToGrid="0" snapToObjects="1">
      <p:cViewPr>
        <p:scale>
          <a:sx n="76" d="100"/>
          <a:sy n="76" d="100"/>
        </p:scale>
        <p:origin x="-732" y="-72"/>
      </p:cViewPr>
      <p:guideLst>
        <p:guide orient="horz" pos="2160"/>
        <p:guide pos="2880"/>
      </p:guideLst>
    </p:cSldViewPr>
  </p:slideViewPr>
  <p:outlineViewPr>
    <p:cViewPr>
      <p:scale>
        <a:sx n="33" d="100"/>
        <a:sy n="33" d="100"/>
      </p:scale>
      <p:origin x="0" y="394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70238" cy="479425"/>
          </a:xfrm>
          <a:prstGeom prst="rect">
            <a:avLst/>
          </a:prstGeom>
        </p:spPr>
        <p:txBody>
          <a:bodyPr vert="horz" lIns="91429" tIns="45714" rIns="91429" bIns="45714" rtlCol="0"/>
          <a:lstStyle>
            <a:lvl1pPr algn="l">
              <a:defRPr sz="1200"/>
            </a:lvl1pPr>
          </a:lstStyle>
          <a:p>
            <a:endParaRPr lang="en-CA" dirty="0"/>
          </a:p>
        </p:txBody>
      </p:sp>
      <p:sp>
        <p:nvSpPr>
          <p:cNvPr id="3" name="Date Placeholder 2"/>
          <p:cNvSpPr>
            <a:spLocks noGrp="1"/>
          </p:cNvSpPr>
          <p:nvPr>
            <p:ph type="dt" sz="quarter" idx="1"/>
          </p:nvPr>
        </p:nvSpPr>
        <p:spPr>
          <a:xfrm>
            <a:off x="4143375" y="1"/>
            <a:ext cx="3170238" cy="479425"/>
          </a:xfrm>
          <a:prstGeom prst="rect">
            <a:avLst/>
          </a:prstGeom>
        </p:spPr>
        <p:txBody>
          <a:bodyPr vert="horz" lIns="91429" tIns="45714" rIns="91429" bIns="45714" rtlCol="0"/>
          <a:lstStyle>
            <a:lvl1pPr algn="r">
              <a:defRPr sz="1200"/>
            </a:lvl1pPr>
          </a:lstStyle>
          <a:p>
            <a:fld id="{22C95F6F-38DE-41D6-83F5-1EDC047AC891}" type="datetimeFigureOut">
              <a:rPr lang="en-CA" smtClean="0"/>
              <a:pPr/>
              <a:t>27/01/2015</a:t>
            </a:fld>
            <a:endParaRPr lang="en-CA" dirty="0"/>
          </a:p>
        </p:txBody>
      </p:sp>
      <p:sp>
        <p:nvSpPr>
          <p:cNvPr id="4" name="Footer Placeholder 3"/>
          <p:cNvSpPr>
            <a:spLocks noGrp="1"/>
          </p:cNvSpPr>
          <p:nvPr>
            <p:ph type="ftr" sz="quarter" idx="2"/>
          </p:nvPr>
        </p:nvSpPr>
        <p:spPr>
          <a:xfrm>
            <a:off x="0" y="9120189"/>
            <a:ext cx="3170238" cy="479425"/>
          </a:xfrm>
          <a:prstGeom prst="rect">
            <a:avLst/>
          </a:prstGeom>
        </p:spPr>
        <p:txBody>
          <a:bodyPr vert="horz" lIns="91429" tIns="45714" rIns="91429" bIns="45714" rtlCol="0" anchor="b"/>
          <a:lstStyle>
            <a:lvl1pPr algn="l">
              <a:defRPr sz="1200"/>
            </a:lvl1pPr>
          </a:lstStyle>
          <a:p>
            <a:endParaRPr lang="en-CA" dirty="0"/>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9" tIns="45714" rIns="91429" bIns="45714" rtlCol="0" anchor="b"/>
          <a:lstStyle>
            <a:lvl1pPr algn="r">
              <a:defRPr sz="1200"/>
            </a:lvl1pPr>
          </a:lstStyle>
          <a:p>
            <a:fld id="{BAFDF0F8-F14D-473A-8543-BABB9048E6D0}" type="slidenum">
              <a:rPr lang="en-CA" smtClean="0"/>
              <a:pPr/>
              <a:t>‹#›</a:t>
            </a:fld>
            <a:endParaRPr lang="en-CA" dirty="0"/>
          </a:p>
        </p:txBody>
      </p:sp>
    </p:spTree>
    <p:extLst>
      <p:ext uri="{BB962C8B-B14F-4D97-AF65-F5344CB8AC3E}">
        <p14:creationId xmlns:p14="http://schemas.microsoft.com/office/powerpoint/2010/main" val="17568476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9" tIns="48325" rIns="96649" bIns="48325"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9" tIns="48325" rIns="96649" bIns="48325" rtlCol="0"/>
          <a:lstStyle>
            <a:lvl1pPr algn="r">
              <a:defRPr sz="1300"/>
            </a:lvl1pPr>
          </a:lstStyle>
          <a:p>
            <a:fld id="{72B79DAA-2810-6347-817C-5F5E4651C8B0}" type="datetimeFigureOut">
              <a:rPr lang="en-US" smtClean="0"/>
              <a:pPr/>
              <a:t>1/27/2015</a:t>
            </a:fld>
            <a:endParaRPr lang="en-US" dirty="0"/>
          </a:p>
        </p:txBody>
      </p:sp>
      <p:sp>
        <p:nvSpPr>
          <p:cNvPr id="4" name="Slide Image Placeholder 3"/>
          <p:cNvSpPr>
            <a:spLocks noGrp="1" noRot="1" noChangeAspect="1"/>
          </p:cNvSpPr>
          <p:nvPr>
            <p:ph type="sldImg" idx="2"/>
          </p:nvPr>
        </p:nvSpPr>
        <p:spPr>
          <a:xfrm>
            <a:off x="1257300" y="720725"/>
            <a:ext cx="4802188" cy="3600450"/>
          </a:xfrm>
          <a:prstGeom prst="rect">
            <a:avLst/>
          </a:prstGeom>
          <a:noFill/>
          <a:ln w="12700">
            <a:solidFill>
              <a:prstClr val="black"/>
            </a:solidFill>
          </a:ln>
        </p:spPr>
        <p:txBody>
          <a:bodyPr vert="horz" lIns="96649" tIns="48325" rIns="96649" bIns="48325"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49" tIns="48325" rIns="96649" bIns="48325"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49" tIns="48325" rIns="96649" bIns="48325"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9" tIns="48325" rIns="96649" bIns="48325" rtlCol="0" anchor="b"/>
          <a:lstStyle>
            <a:lvl1pPr algn="r">
              <a:defRPr sz="1300"/>
            </a:lvl1pPr>
          </a:lstStyle>
          <a:p>
            <a:fld id="{BC716576-190C-024A-8889-9DBFC044A799}" type="slidenum">
              <a:rPr lang="en-US" smtClean="0"/>
              <a:pPr/>
              <a:t>‹#›</a:t>
            </a:fld>
            <a:endParaRPr lang="en-US" dirty="0"/>
          </a:p>
        </p:txBody>
      </p:sp>
    </p:spTree>
    <p:extLst>
      <p:ext uri="{BB962C8B-B14F-4D97-AF65-F5344CB8AC3E}">
        <p14:creationId xmlns:p14="http://schemas.microsoft.com/office/powerpoint/2010/main" val="423792803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aphicFrame>
        <p:nvGraphicFramePr>
          <p:cNvPr id="4" name="Object 19" hidden="1"/>
          <p:cNvGraphicFramePr>
            <a:graphicFrameLocks noChangeAspect="1"/>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6536" name="think-cell Slide" r:id="rId4" imgW="360" imgH="360" progId="">
                  <p:embed/>
                </p:oleObj>
              </mc:Choice>
              <mc:Fallback>
                <p:oleObj name="think-cell Slide" r:id="rId4" imgW="360" imgH="36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7" dir="2700000" algn="ctr" rotWithShape="0">
                                <a:srgbClr val="000000">
                                  <a:alpha val="74997"/>
                                </a:srgbClr>
                              </a:outerShdw>
                            </a:effectLst>
                          </a14:hiddenEffects>
                        </a:ext>
                      </a:extLst>
                    </p:spPr>
                  </p:pic>
                </p:oleObj>
              </mc:Fallback>
            </mc:AlternateContent>
          </a:graphicData>
        </a:graphic>
      </p:graphicFrame>
      <p:sp>
        <p:nvSpPr>
          <p:cNvPr id="16" name="McK 2. Slide Title"/>
          <p:cNvSpPr>
            <a:spLocks noGrp="1" noChangeArrowheads="1"/>
          </p:cNvSpPr>
          <p:nvPr>
            <p:ph type="ctrTitle"/>
          </p:nvPr>
        </p:nvSpPr>
        <p:spPr>
          <a:xfrm>
            <a:off x="1508919" y="3779838"/>
            <a:ext cx="6137275" cy="365125"/>
          </a:xfrm>
          <a:prstGeom prst="rect">
            <a:avLst/>
          </a:prstGeom>
        </p:spPr>
        <p:txBody>
          <a:bodyPr/>
          <a:lstStyle>
            <a:lvl1pPr algn="ctr">
              <a:defRPr>
                <a:latin typeface="Arial" charset="0"/>
              </a:defRPr>
            </a:lvl1pPr>
          </a:lstStyle>
          <a:p>
            <a:pPr lvl="0"/>
            <a:r>
              <a:rPr lang="en-CA" noProof="0" smtClean="0"/>
              <a:t>Click to edit Master title style</a:t>
            </a:r>
            <a:endParaRPr lang="en-US" noProof="0" dirty="0"/>
          </a:p>
        </p:txBody>
      </p:sp>
      <p:sp>
        <p:nvSpPr>
          <p:cNvPr id="17" name="Rectangle 3"/>
          <p:cNvSpPr>
            <a:spLocks noGrp="1" noChangeArrowheads="1"/>
          </p:cNvSpPr>
          <p:nvPr>
            <p:ph type="subTitle" idx="1"/>
          </p:nvPr>
        </p:nvSpPr>
        <p:spPr>
          <a:xfrm>
            <a:off x="2033587" y="4716282"/>
            <a:ext cx="5087938" cy="244475"/>
          </a:xfrm>
          <a:prstGeom prst="rect">
            <a:avLst/>
          </a:prstGeom>
        </p:spPr>
        <p:txBody>
          <a:bodyPr/>
          <a:lstStyle>
            <a:lvl1pPr marL="0" indent="0" algn="ctr">
              <a:buFontTx/>
              <a:buNone/>
              <a:defRPr>
                <a:solidFill>
                  <a:srgbClr val="006AB6"/>
                </a:solidFill>
                <a:latin typeface="Arial" charset="0"/>
              </a:defRPr>
            </a:lvl1pPr>
          </a:lstStyle>
          <a:p>
            <a:pPr lvl="0"/>
            <a:r>
              <a:rPr lang="en-CA" noProof="0" dirty="0" smtClean="0"/>
              <a:t>Click to edit Master subtitle style</a:t>
            </a:r>
            <a:endParaRPr lang="en-US" noProof="0" dirty="0"/>
          </a:p>
        </p:txBody>
      </p:sp>
    </p:spTree>
    <p:extLst>
      <p:ext uri="{BB962C8B-B14F-4D97-AF65-F5344CB8AC3E}">
        <p14:creationId xmlns:p14="http://schemas.microsoft.com/office/powerpoint/2010/main" val="538582567"/>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aphicFrame>
        <p:nvGraphicFramePr>
          <p:cNvPr id="4" name="Object 19" hidden="1"/>
          <p:cNvGraphicFramePr>
            <a:graphicFrameLocks noChangeAspect="1"/>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7560" name="think-cell Slide" r:id="rId5" imgW="360" imgH="360" progId="">
                  <p:embed/>
                </p:oleObj>
              </mc:Choice>
              <mc:Fallback>
                <p:oleObj name="think-cell Slide" r:id="rId5" imgW="360" imgH="36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7" dir="2700000" algn="ctr" rotWithShape="0">
                                <a:srgbClr val="000000">
                                  <a:alpha val="74997"/>
                                </a:srgbClr>
                              </a:outerShdw>
                            </a:effectLst>
                          </a14:hiddenEffects>
                        </a:ext>
                      </a:extLst>
                    </p:spPr>
                  </p:pic>
                </p:oleObj>
              </mc:Fallback>
            </mc:AlternateContent>
          </a:graphicData>
        </a:graphic>
      </p:graphicFrame>
      <p:sp>
        <p:nvSpPr>
          <p:cNvPr id="2" name="Title 1"/>
          <p:cNvSpPr>
            <a:spLocks noGrp="1"/>
          </p:cNvSpPr>
          <p:nvPr>
            <p:ph type="title"/>
          </p:nvPr>
        </p:nvSpPr>
        <p:spPr>
          <a:xfrm>
            <a:off x="450793" y="415410"/>
            <a:ext cx="7527925" cy="369332"/>
          </a:xfrm>
          <a:prstGeom prst="rect">
            <a:avLst/>
          </a:prstGeom>
        </p:spPr>
        <p:txBody>
          <a:bodyPr>
            <a:noAutofit/>
          </a:bodyPr>
          <a:lstStyle/>
          <a:p>
            <a:r>
              <a:rPr lang="en-CA" dirty="0" smtClean="0"/>
              <a:t>Click to edit Master title style</a:t>
            </a:r>
            <a:endParaRPr lang="en-US" dirty="0"/>
          </a:p>
        </p:txBody>
      </p:sp>
      <p:sp>
        <p:nvSpPr>
          <p:cNvPr id="7" name="pg num"/>
          <p:cNvSpPr>
            <a:spLocks noGrp="1" noChangeArrowheads="1"/>
          </p:cNvSpPr>
          <p:nvPr>
            <p:ph type="sldNum" sz="quarter" idx="10"/>
            <p:custDataLst>
              <p:tags r:id="rId3"/>
            </p:custDataLst>
          </p:nvPr>
        </p:nvSpPr>
        <p:spPr>
          <a:xfrm>
            <a:off x="8163663" y="6559550"/>
            <a:ext cx="700937" cy="184150"/>
          </a:xfrm>
        </p:spPr>
        <p:txBody>
          <a:bodyPr/>
          <a:lstStyle>
            <a:lvl1pPr>
              <a:defRPr/>
            </a:lvl1pPr>
          </a:lstStyle>
          <a:p>
            <a:fld id="{0DCF7CDC-BA1D-2645-80AB-933B26F8E332}" type="slidenum">
              <a:rPr lang="en-US" smtClean="0"/>
              <a:pPr/>
              <a:t>‹#›</a:t>
            </a:fld>
            <a:endParaRPr lang="en-US" dirty="0"/>
          </a:p>
        </p:txBody>
      </p:sp>
      <p:sp>
        <p:nvSpPr>
          <p:cNvPr id="11" name="Content Placeholder 2"/>
          <p:cNvSpPr>
            <a:spLocks noGrp="1"/>
          </p:cNvSpPr>
          <p:nvPr>
            <p:ph idx="1"/>
          </p:nvPr>
        </p:nvSpPr>
        <p:spPr>
          <a:xfrm>
            <a:off x="461906" y="1379538"/>
            <a:ext cx="4264025" cy="977900"/>
          </a:xfrm>
          <a:prstGeom prst="rect">
            <a:avLst/>
          </a:prstGeom>
        </p:spPr>
        <p:txBody>
          <a:bodyPr/>
          <a:lstStyle>
            <a:lvl1pPr marL="198000" indent="-198000">
              <a:spcAft>
                <a:spcPts val="600"/>
              </a:spcAft>
              <a:buFont typeface="Wingdings" charset="2"/>
              <a:buChar char="§"/>
              <a:defRPr/>
            </a:lvl1pPr>
            <a:lvl3pPr>
              <a:spcAft>
                <a:spcPts val="600"/>
              </a:spcAft>
              <a:defRPr/>
            </a:lvl3pPr>
            <a:lvl4pPr>
              <a:spcAft>
                <a:spcPts val="600"/>
              </a:spcAft>
              <a:defRPr/>
            </a:lvl4pPr>
            <a:lvl5pPr>
              <a:spcAft>
                <a:spcPts val="600"/>
              </a:spcAft>
              <a:defRPr/>
            </a:lvl5pPr>
          </a:lstStyle>
          <a:p>
            <a:pPr lvl="0"/>
            <a:r>
              <a:rPr lang="en-US" dirty="0" smtClean="0"/>
              <a:t>Click to edit Master text styles</a:t>
            </a:r>
          </a:p>
          <a:p>
            <a:pPr lvl="2"/>
            <a:r>
              <a:rPr lang="en-US" dirty="0" smtClean="0"/>
              <a:t>Second level</a:t>
            </a:r>
          </a:p>
          <a:p>
            <a:pPr lvl="3"/>
            <a:r>
              <a:rPr lang="en-US" dirty="0" smtClean="0"/>
              <a:t>Third level</a:t>
            </a:r>
          </a:p>
          <a:p>
            <a:pPr lvl="4"/>
            <a:r>
              <a:rPr lang="en-US" dirty="0" smtClean="0"/>
              <a:t>Fourth level</a:t>
            </a:r>
            <a:endParaRPr lang="en-US" dirty="0"/>
          </a:p>
        </p:txBody>
      </p:sp>
    </p:spTree>
    <p:extLst>
      <p:ext uri="{BB962C8B-B14F-4D97-AF65-F5344CB8AC3E}">
        <p14:creationId xmlns:p14="http://schemas.microsoft.com/office/powerpoint/2010/main" val="23472541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6162" name="pg num"/>
          <p:cNvSpPr>
            <a:spLocks noGrp="1" noChangeArrowheads="1"/>
          </p:cNvSpPr>
          <p:nvPr>
            <p:ph type="sldNum" sz="quarter" idx="4"/>
            <p:custDataLst>
              <p:tags r:id="rId4"/>
            </p:custDataLst>
          </p:nvPr>
        </p:nvSpPr>
        <p:spPr bwMode="gray">
          <a:xfrm>
            <a:off x="8191573" y="6589812"/>
            <a:ext cx="6730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a:defRPr sz="1000">
                <a:latin typeface="Arial"/>
                <a:cs typeface="Arial"/>
              </a:defRPr>
            </a:lvl1pPr>
          </a:lstStyle>
          <a:p>
            <a:pPr>
              <a:defRPr/>
            </a:pPr>
            <a:fld id="{C37322C7-B316-1347-87A9-9327ECE6A7D7}"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hf hdr="0" ftr="0" dt="0"/>
  <p:txStyles>
    <p:titleStyle>
      <a:lvl1pPr algn="l" rtl="0" eaLnBrk="1" fontAlgn="base" hangingPunct="1">
        <a:spcBef>
          <a:spcPct val="0"/>
        </a:spcBef>
        <a:spcAft>
          <a:spcPct val="0"/>
        </a:spcAft>
        <a:defRPr sz="2400">
          <a:solidFill>
            <a:srgbClr val="006AB6"/>
          </a:solidFill>
          <a:latin typeface="Arial" charset="0"/>
          <a:ea typeface="ＭＳ Ｐゴシック" charset="0"/>
          <a:cs typeface="ＭＳ Ｐゴシック" charset="0"/>
        </a:defRPr>
      </a:lvl1pPr>
      <a:lvl2pPr algn="l" rtl="0" eaLnBrk="1" fontAlgn="base" hangingPunct="1">
        <a:spcBef>
          <a:spcPct val="0"/>
        </a:spcBef>
        <a:spcAft>
          <a:spcPct val="0"/>
        </a:spcAft>
        <a:defRPr sz="2400">
          <a:solidFill>
            <a:srgbClr val="006AB6"/>
          </a:solidFill>
          <a:latin typeface="Arial" pitchFamily="34" charset="0"/>
          <a:ea typeface="ＭＳ Ｐゴシック" charset="0"/>
          <a:cs typeface="ＭＳ Ｐゴシック" charset="0"/>
        </a:defRPr>
      </a:lvl2pPr>
      <a:lvl3pPr algn="l" rtl="0" eaLnBrk="1" fontAlgn="base" hangingPunct="1">
        <a:spcBef>
          <a:spcPct val="0"/>
        </a:spcBef>
        <a:spcAft>
          <a:spcPct val="0"/>
        </a:spcAft>
        <a:defRPr sz="2400">
          <a:solidFill>
            <a:srgbClr val="006AB6"/>
          </a:solidFill>
          <a:latin typeface="Arial" pitchFamily="34" charset="0"/>
          <a:ea typeface="ＭＳ Ｐゴシック" charset="0"/>
          <a:cs typeface="ＭＳ Ｐゴシック" charset="0"/>
        </a:defRPr>
      </a:lvl3pPr>
      <a:lvl4pPr algn="l" rtl="0" eaLnBrk="1" fontAlgn="base" hangingPunct="1">
        <a:spcBef>
          <a:spcPct val="0"/>
        </a:spcBef>
        <a:spcAft>
          <a:spcPct val="0"/>
        </a:spcAft>
        <a:defRPr sz="2400">
          <a:solidFill>
            <a:srgbClr val="006AB6"/>
          </a:solidFill>
          <a:latin typeface="Arial" pitchFamily="34" charset="0"/>
          <a:ea typeface="ＭＳ Ｐゴシック" charset="0"/>
          <a:cs typeface="ＭＳ Ｐゴシック" charset="0"/>
        </a:defRPr>
      </a:lvl4pPr>
      <a:lvl5pPr algn="l" rtl="0" eaLnBrk="1" fontAlgn="base" hangingPunct="1">
        <a:spcBef>
          <a:spcPct val="0"/>
        </a:spcBef>
        <a:spcAft>
          <a:spcPct val="0"/>
        </a:spcAft>
        <a:defRPr sz="2400">
          <a:solidFill>
            <a:srgbClr val="006AB6"/>
          </a:solidFill>
          <a:latin typeface="Arial" pitchFamily="34" charset="0"/>
          <a:ea typeface="ＭＳ Ｐゴシック" charset="0"/>
          <a:cs typeface="ＭＳ Ｐゴシック" charset="0"/>
        </a:defRPr>
      </a:lvl5pPr>
      <a:lvl6pPr marL="457200" algn="l" rtl="0" eaLnBrk="1" fontAlgn="base" hangingPunct="1">
        <a:spcBef>
          <a:spcPct val="0"/>
        </a:spcBef>
        <a:spcAft>
          <a:spcPct val="0"/>
        </a:spcAft>
        <a:defRPr sz="2400">
          <a:solidFill>
            <a:srgbClr val="006AB6"/>
          </a:solidFill>
          <a:latin typeface="Arial" pitchFamily="34" charset="0"/>
        </a:defRPr>
      </a:lvl6pPr>
      <a:lvl7pPr marL="914400" algn="l" rtl="0" eaLnBrk="1" fontAlgn="base" hangingPunct="1">
        <a:spcBef>
          <a:spcPct val="0"/>
        </a:spcBef>
        <a:spcAft>
          <a:spcPct val="0"/>
        </a:spcAft>
        <a:defRPr sz="2400">
          <a:solidFill>
            <a:srgbClr val="006AB6"/>
          </a:solidFill>
          <a:latin typeface="Arial" pitchFamily="34" charset="0"/>
        </a:defRPr>
      </a:lvl7pPr>
      <a:lvl8pPr marL="1371600" algn="l" rtl="0" eaLnBrk="1" fontAlgn="base" hangingPunct="1">
        <a:spcBef>
          <a:spcPct val="0"/>
        </a:spcBef>
        <a:spcAft>
          <a:spcPct val="0"/>
        </a:spcAft>
        <a:defRPr sz="2400">
          <a:solidFill>
            <a:srgbClr val="006AB6"/>
          </a:solidFill>
          <a:latin typeface="Arial" pitchFamily="34" charset="0"/>
        </a:defRPr>
      </a:lvl8pPr>
      <a:lvl9pPr marL="1828800" algn="l" rtl="0" eaLnBrk="1" fontAlgn="base" hangingPunct="1">
        <a:spcBef>
          <a:spcPct val="0"/>
        </a:spcBef>
        <a:spcAft>
          <a:spcPct val="0"/>
        </a:spcAft>
        <a:defRPr sz="2400">
          <a:solidFill>
            <a:srgbClr val="006AB6"/>
          </a:solidFill>
          <a:latin typeface="Arial" pitchFamily="34" charset="0"/>
        </a:defRPr>
      </a:lvl9pPr>
    </p:titleStyle>
    <p:bodyStyle>
      <a:lvl1pPr marL="342900" indent="-342900" algn="l" defTabSz="895350" rtl="0" eaLnBrk="1" fontAlgn="base" hangingPunct="1">
        <a:spcBef>
          <a:spcPct val="0"/>
        </a:spcBef>
        <a:spcAft>
          <a:spcPct val="0"/>
        </a:spcAft>
        <a:buClr>
          <a:schemeClr val="tx2"/>
        </a:buClr>
        <a:buChar char="•"/>
        <a:defRPr sz="1600">
          <a:solidFill>
            <a:schemeClr val="tx1"/>
          </a:solidFill>
          <a:latin typeface="Arial" charset="0"/>
          <a:ea typeface="ＭＳ Ｐゴシック" charset="0"/>
          <a:cs typeface="ＭＳ Ｐゴシック" charset="0"/>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Arial" charset="0"/>
          <a:ea typeface="ＭＳ Ｐゴシック" charset="0"/>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Arial" charset="0"/>
          <a:ea typeface="ＭＳ Ｐゴシック" charset="0"/>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Arial" charset="0"/>
          <a:ea typeface="ＭＳ Ｐゴシック" charset="0"/>
        </a:defRPr>
      </a:lvl4pPr>
      <a:lvl5pPr marL="746125"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Arial" charset="0"/>
          <a:ea typeface="ＭＳ Ｐゴシック" charset="0"/>
        </a:defRPr>
      </a:lvl5pPr>
      <a:lvl6pPr marL="1203325" indent="-130175" algn="l" defTabSz="895350" rtl="0" eaLnBrk="1" fontAlgn="base" hangingPunct="1">
        <a:spcBef>
          <a:spcPct val="0"/>
        </a:spcBef>
        <a:spcAft>
          <a:spcPct val="0"/>
        </a:spcAft>
        <a:buClr>
          <a:schemeClr val="tx2"/>
        </a:buClr>
        <a:buSzPct val="89000"/>
        <a:buFont typeface="Arial" pitchFamily="34"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pitchFamily="34"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pitchFamily="34"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pitchFamily="34" charset="0"/>
        <a:buChar char="-"/>
        <a:defRPr sz="1600">
          <a:solidFill>
            <a:schemeClr val="tx1"/>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www.global100.org" TargetMode="External"/><Relationship Id="rId3" Type="http://schemas.openxmlformats.org/officeDocument/2006/relationships/tags" Target="../tags/tag7.xml"/><Relationship Id="rId7" Type="http://schemas.openxmlformats.org/officeDocument/2006/relationships/hyperlink" Target="http://www.corporateknights.com/subscribe/" TargetMode="Externa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hyperlink" Target="mailto:research@corporateknights.com" TargetMode="External"/><Relationship Id="rId5" Type="http://schemas.openxmlformats.org/officeDocument/2006/relationships/slideLayout" Target="../slideLayouts/slideLayout2.xml"/><Relationship Id="rId4" Type="http://schemas.openxmlformats.org/officeDocument/2006/relationships/tags" Target="../tags/tag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slideLayout" Target="../slideLayouts/slideLayout2.xml"/><Relationship Id="rId5" Type="http://schemas.openxmlformats.org/officeDocument/2006/relationships/tags" Target="../tags/tag13.xml"/><Relationship Id="rId4" Type="http://schemas.openxmlformats.org/officeDocument/2006/relationships/tags" Target="../tags/tag1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8253" y="4436854"/>
            <a:ext cx="6137275" cy="365125"/>
          </a:xfrm>
        </p:spPr>
        <p:txBody>
          <a:bodyPr/>
          <a:lstStyle/>
          <a:p>
            <a:r>
              <a:rPr lang="en-US" dirty="0" smtClean="0"/>
              <a:t>The 2015 Future 40 Ranking: </a:t>
            </a:r>
            <a:br>
              <a:rPr lang="en-US" dirty="0" smtClean="0"/>
            </a:br>
            <a:r>
              <a:rPr lang="en-US" dirty="0" smtClean="0"/>
              <a:t>Overview of Methodology</a:t>
            </a:r>
            <a:endParaRPr lang="en-US" dirty="0"/>
          </a:p>
        </p:txBody>
      </p:sp>
    </p:spTree>
    <p:extLst>
      <p:ext uri="{BB962C8B-B14F-4D97-AF65-F5344CB8AC3E}">
        <p14:creationId xmlns:p14="http://schemas.microsoft.com/office/powerpoint/2010/main" val="2870639446"/>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793" y="347170"/>
            <a:ext cx="7527925" cy="369332"/>
          </a:xfrm>
        </p:spPr>
        <p:txBody>
          <a:bodyPr/>
          <a:lstStyle/>
          <a:p>
            <a:r>
              <a:rPr lang="en-US" dirty="0" smtClean="0"/>
              <a:t>Future 40 fast facts</a:t>
            </a:r>
            <a:endParaRPr lang="en-US" dirty="0"/>
          </a:p>
        </p:txBody>
      </p:sp>
      <p:sp>
        <p:nvSpPr>
          <p:cNvPr id="3" name="Slide Number Placeholder 2"/>
          <p:cNvSpPr>
            <a:spLocks noGrp="1"/>
          </p:cNvSpPr>
          <p:nvPr>
            <p:ph type="sldNum" sz="quarter" idx="10"/>
          </p:nvPr>
        </p:nvSpPr>
        <p:spPr/>
        <p:txBody>
          <a:bodyPr/>
          <a:lstStyle/>
          <a:p>
            <a:fld id="{0DCF7CDC-BA1D-2645-80AB-933B26F8E332}" type="slidenum">
              <a:rPr lang="en-US" smtClean="0"/>
              <a:pPr/>
              <a:t>1</a:t>
            </a:fld>
            <a:endParaRPr lang="en-US" dirty="0"/>
          </a:p>
        </p:txBody>
      </p:sp>
      <p:sp>
        <p:nvSpPr>
          <p:cNvPr id="6" name="Content Placeholder 3"/>
          <p:cNvSpPr>
            <a:spLocks noGrp="1"/>
          </p:cNvSpPr>
          <p:nvPr>
            <p:ph idx="1"/>
          </p:nvPr>
        </p:nvSpPr>
        <p:spPr>
          <a:xfrm>
            <a:off x="506219" y="839258"/>
            <a:ext cx="4100941" cy="1690268"/>
          </a:xfrm>
        </p:spPr>
        <p:txBody>
          <a:bodyPr/>
          <a:lstStyle/>
          <a:p>
            <a:pPr marL="0" indent="0">
              <a:buNone/>
            </a:pPr>
            <a:r>
              <a:rPr lang="en-US" sz="1400" b="1" dirty="0" smtClean="0"/>
              <a:t>Overview</a:t>
            </a:r>
            <a:endParaRPr lang="en-US" sz="1400" b="1" dirty="0"/>
          </a:p>
          <a:p>
            <a:r>
              <a:rPr lang="en-US" sz="1400" b="1" dirty="0" smtClean="0"/>
              <a:t>Annual ranking </a:t>
            </a:r>
            <a:r>
              <a:rPr lang="en-US" sz="1400" dirty="0" smtClean="0"/>
              <a:t>of corporate sustainability performance</a:t>
            </a:r>
          </a:p>
          <a:p>
            <a:r>
              <a:rPr lang="en-US" sz="1400" dirty="0" smtClean="0"/>
              <a:t>Showcase Canada’s </a:t>
            </a:r>
            <a:r>
              <a:rPr lang="en-US" sz="1400" b="1" dirty="0" smtClean="0"/>
              <a:t>emerging</a:t>
            </a:r>
            <a:r>
              <a:rPr lang="en-US" sz="1400" dirty="0" smtClean="0"/>
              <a:t> sustainability leaders</a:t>
            </a:r>
          </a:p>
        </p:txBody>
      </p:sp>
      <p:sp>
        <p:nvSpPr>
          <p:cNvPr id="7" name="Content Placeholder 3"/>
          <p:cNvSpPr txBox="1">
            <a:spLocks/>
          </p:cNvSpPr>
          <p:nvPr/>
        </p:nvSpPr>
        <p:spPr>
          <a:xfrm>
            <a:off x="491277" y="2833658"/>
            <a:ext cx="4068749" cy="3059472"/>
          </a:xfrm>
          <a:prstGeom prst="rect">
            <a:avLst/>
          </a:prstGeom>
        </p:spPr>
        <p:txBody>
          <a:bodyPr/>
          <a:lstStyle>
            <a:lvl1pPr marL="198000" indent="-198000" algn="l" defTabSz="895350" rtl="0" eaLnBrk="1" fontAlgn="base" hangingPunct="1">
              <a:spcBef>
                <a:spcPct val="0"/>
              </a:spcBef>
              <a:spcAft>
                <a:spcPts val="600"/>
              </a:spcAft>
              <a:buClr>
                <a:schemeClr val="tx2"/>
              </a:buClr>
              <a:buFont typeface="Wingdings" charset="2"/>
              <a:buChar char="§"/>
              <a:defRPr sz="1600">
                <a:solidFill>
                  <a:schemeClr val="tx1"/>
                </a:solidFill>
                <a:latin typeface="Arial" charset="0"/>
                <a:ea typeface="ＭＳ Ｐゴシック" charset="0"/>
                <a:cs typeface="ＭＳ Ｐゴシック" charset="0"/>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Arial" charset="0"/>
                <a:ea typeface="ＭＳ Ｐゴシック" charset="0"/>
              </a:defRPr>
            </a:lvl2pPr>
            <a:lvl3pPr marL="457200" indent="-261938" algn="l" defTabSz="895350" rtl="0" eaLnBrk="1" fontAlgn="base" hangingPunct="1">
              <a:spcBef>
                <a:spcPct val="0"/>
              </a:spcBef>
              <a:spcAft>
                <a:spcPts val="600"/>
              </a:spcAft>
              <a:buClr>
                <a:schemeClr val="tx2"/>
              </a:buClr>
              <a:buSzPct val="120000"/>
              <a:buFont typeface="Arial" charset="0"/>
              <a:buChar char="–"/>
              <a:defRPr sz="1600">
                <a:solidFill>
                  <a:schemeClr val="tx1"/>
                </a:solidFill>
                <a:latin typeface="Arial" charset="0"/>
                <a:ea typeface="ＭＳ Ｐゴシック" charset="0"/>
              </a:defRPr>
            </a:lvl3pPr>
            <a:lvl4pPr marL="614363" indent="-155575" algn="l" defTabSz="895350" rtl="0" eaLnBrk="1" fontAlgn="base" hangingPunct="1">
              <a:spcBef>
                <a:spcPct val="0"/>
              </a:spcBef>
              <a:spcAft>
                <a:spcPts val="600"/>
              </a:spcAft>
              <a:buClr>
                <a:schemeClr val="tx2"/>
              </a:buClr>
              <a:buSzPct val="120000"/>
              <a:buFont typeface="Arial" charset="0"/>
              <a:buChar char="▫"/>
              <a:defRPr sz="1600">
                <a:solidFill>
                  <a:schemeClr val="tx1"/>
                </a:solidFill>
                <a:latin typeface="Arial" charset="0"/>
                <a:ea typeface="ＭＳ Ｐゴシック" charset="0"/>
              </a:defRPr>
            </a:lvl4pPr>
            <a:lvl5pPr marL="746125" indent="-130175" algn="l" defTabSz="895350" rtl="0" eaLnBrk="1" fontAlgn="base" hangingPunct="1">
              <a:spcBef>
                <a:spcPct val="0"/>
              </a:spcBef>
              <a:spcAft>
                <a:spcPts val="600"/>
              </a:spcAft>
              <a:buClr>
                <a:schemeClr val="tx2"/>
              </a:buClr>
              <a:buSzPct val="89000"/>
              <a:buFont typeface="Arial" charset="0"/>
              <a:buChar char="-"/>
              <a:defRPr sz="1600">
                <a:solidFill>
                  <a:schemeClr val="tx1"/>
                </a:solidFill>
                <a:latin typeface="Arial" charset="0"/>
                <a:ea typeface="ＭＳ Ｐゴシック" charset="0"/>
              </a:defRPr>
            </a:lvl5pPr>
            <a:lvl6pPr marL="1203325" indent="-130175" algn="l" defTabSz="895350" rtl="0" eaLnBrk="1" fontAlgn="base" hangingPunct="1">
              <a:spcBef>
                <a:spcPct val="0"/>
              </a:spcBef>
              <a:spcAft>
                <a:spcPct val="0"/>
              </a:spcAft>
              <a:buClr>
                <a:schemeClr val="tx2"/>
              </a:buClr>
              <a:buSzPct val="89000"/>
              <a:buFont typeface="Arial" pitchFamily="34"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pitchFamily="34"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pitchFamily="34"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pitchFamily="34" charset="0"/>
              <a:buChar char="-"/>
              <a:defRPr sz="1600">
                <a:solidFill>
                  <a:schemeClr val="tx1"/>
                </a:solidFill>
                <a:latin typeface="+mn-lt"/>
              </a:defRPr>
            </a:lvl9pPr>
          </a:lstStyle>
          <a:p>
            <a:pPr marL="0" indent="0">
              <a:buNone/>
            </a:pPr>
            <a:r>
              <a:rPr lang="en-US" sz="1400" b="1" dirty="0" smtClean="0"/>
              <a:t>Approach</a:t>
            </a:r>
            <a:endParaRPr lang="en-US" sz="1400" dirty="0" smtClean="0"/>
          </a:p>
          <a:p>
            <a:r>
              <a:rPr lang="en-US" sz="1400" dirty="0" smtClean="0"/>
              <a:t>Ranking is based on </a:t>
            </a:r>
            <a:r>
              <a:rPr lang="en-US" sz="1400" b="1" dirty="0" smtClean="0"/>
              <a:t>publicly-disclosed data </a:t>
            </a:r>
            <a:r>
              <a:rPr lang="en-US" sz="1400" dirty="0" smtClean="0"/>
              <a:t>(e.g., financial filings, sustainability reports). All required datapoints are pre-populated.  Submissions from companies</a:t>
            </a:r>
            <a:r>
              <a:rPr lang="en-US" sz="1400" dirty="0" smtClean="0">
                <a:solidFill>
                  <a:srgbClr val="FF0000"/>
                </a:solidFill>
              </a:rPr>
              <a:t> </a:t>
            </a:r>
            <a:r>
              <a:rPr lang="en-US" sz="1400" dirty="0" smtClean="0"/>
              <a:t>are </a:t>
            </a:r>
            <a:r>
              <a:rPr lang="en-US" sz="1400" b="1" u="sng" dirty="0" smtClean="0"/>
              <a:t>not</a:t>
            </a:r>
            <a:r>
              <a:rPr lang="en-US" sz="1400" dirty="0" smtClean="0"/>
              <a:t> required. </a:t>
            </a:r>
            <a:endParaRPr lang="en-US" sz="1400" dirty="0"/>
          </a:p>
          <a:p>
            <a:r>
              <a:rPr lang="en-US" sz="1400" dirty="0" smtClean="0"/>
              <a:t>Eligible companies </a:t>
            </a:r>
            <a:r>
              <a:rPr lang="en-US" sz="1400" b="1" dirty="0" smtClean="0"/>
              <a:t>will be contacted for data verification </a:t>
            </a:r>
            <a:r>
              <a:rPr lang="en-US" sz="1400" dirty="0" smtClean="0"/>
              <a:t>prior to project completion.</a:t>
            </a:r>
          </a:p>
          <a:p>
            <a:r>
              <a:rPr lang="en-US" sz="1400" dirty="0" smtClean="0"/>
              <a:t>Methodology is based on </a:t>
            </a:r>
            <a:r>
              <a:rPr lang="en-US" sz="1400" b="1" dirty="0" smtClean="0"/>
              <a:t>12</a:t>
            </a:r>
            <a:r>
              <a:rPr lang="en-US" sz="1400" dirty="0" smtClean="0"/>
              <a:t> </a:t>
            </a:r>
            <a:r>
              <a:rPr lang="en-US" sz="1400" b="1" dirty="0" smtClean="0"/>
              <a:t>key performance indicators </a:t>
            </a:r>
            <a:r>
              <a:rPr lang="en-US" sz="1400" dirty="0" smtClean="0"/>
              <a:t>(KPIs) covering resource, employee and financial management</a:t>
            </a:r>
            <a:endParaRPr lang="en-US" sz="1400" strike="sngStrike" dirty="0" smtClean="0"/>
          </a:p>
        </p:txBody>
      </p:sp>
      <p:sp>
        <p:nvSpPr>
          <p:cNvPr id="8" name="Content Placeholder 3"/>
          <p:cNvSpPr txBox="1">
            <a:spLocks/>
          </p:cNvSpPr>
          <p:nvPr/>
        </p:nvSpPr>
        <p:spPr>
          <a:xfrm>
            <a:off x="4763173" y="811553"/>
            <a:ext cx="4000354" cy="1717973"/>
          </a:xfrm>
          <a:prstGeom prst="rect">
            <a:avLst/>
          </a:prstGeom>
        </p:spPr>
        <p:txBody>
          <a:bodyPr/>
          <a:lstStyle>
            <a:lvl1pPr marL="198000" indent="-198000" algn="l" defTabSz="895350" rtl="0" eaLnBrk="1" fontAlgn="base" hangingPunct="1">
              <a:spcBef>
                <a:spcPct val="0"/>
              </a:spcBef>
              <a:spcAft>
                <a:spcPts val="600"/>
              </a:spcAft>
              <a:buClr>
                <a:schemeClr val="tx2"/>
              </a:buClr>
              <a:buFont typeface="Wingdings" charset="2"/>
              <a:buChar char="§"/>
              <a:defRPr sz="1600">
                <a:solidFill>
                  <a:schemeClr val="tx1"/>
                </a:solidFill>
                <a:latin typeface="Arial" charset="0"/>
                <a:ea typeface="ＭＳ Ｐゴシック" charset="0"/>
                <a:cs typeface="ＭＳ Ｐゴシック" charset="0"/>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Arial" charset="0"/>
                <a:ea typeface="ＭＳ Ｐゴシック" charset="0"/>
              </a:defRPr>
            </a:lvl2pPr>
            <a:lvl3pPr marL="457200" indent="-261938" algn="l" defTabSz="895350" rtl="0" eaLnBrk="1" fontAlgn="base" hangingPunct="1">
              <a:spcBef>
                <a:spcPct val="0"/>
              </a:spcBef>
              <a:spcAft>
                <a:spcPts val="600"/>
              </a:spcAft>
              <a:buClr>
                <a:schemeClr val="tx2"/>
              </a:buClr>
              <a:buSzPct val="120000"/>
              <a:buFont typeface="Arial" charset="0"/>
              <a:buChar char="–"/>
              <a:defRPr sz="1600">
                <a:solidFill>
                  <a:schemeClr val="tx1"/>
                </a:solidFill>
                <a:latin typeface="Arial" charset="0"/>
                <a:ea typeface="ＭＳ Ｐゴシック" charset="0"/>
              </a:defRPr>
            </a:lvl3pPr>
            <a:lvl4pPr marL="614363" indent="-155575" algn="l" defTabSz="895350" rtl="0" eaLnBrk="1" fontAlgn="base" hangingPunct="1">
              <a:spcBef>
                <a:spcPct val="0"/>
              </a:spcBef>
              <a:spcAft>
                <a:spcPts val="600"/>
              </a:spcAft>
              <a:buClr>
                <a:schemeClr val="tx2"/>
              </a:buClr>
              <a:buSzPct val="120000"/>
              <a:buFont typeface="Arial" charset="0"/>
              <a:buChar char="▫"/>
              <a:defRPr sz="1600">
                <a:solidFill>
                  <a:schemeClr val="tx1"/>
                </a:solidFill>
                <a:latin typeface="Arial" charset="0"/>
                <a:ea typeface="ＭＳ Ｐゴシック" charset="0"/>
              </a:defRPr>
            </a:lvl4pPr>
            <a:lvl5pPr marL="746125" indent="-130175" algn="l" defTabSz="895350" rtl="0" eaLnBrk="1" fontAlgn="base" hangingPunct="1">
              <a:spcBef>
                <a:spcPct val="0"/>
              </a:spcBef>
              <a:spcAft>
                <a:spcPts val="600"/>
              </a:spcAft>
              <a:buClr>
                <a:schemeClr val="tx2"/>
              </a:buClr>
              <a:buSzPct val="89000"/>
              <a:buFont typeface="Arial" charset="0"/>
              <a:buChar char="-"/>
              <a:defRPr sz="1600">
                <a:solidFill>
                  <a:schemeClr val="tx1"/>
                </a:solidFill>
                <a:latin typeface="Arial" charset="0"/>
                <a:ea typeface="ＭＳ Ｐゴシック" charset="0"/>
              </a:defRPr>
            </a:lvl5pPr>
            <a:lvl6pPr marL="1203325" indent="-130175" algn="l" defTabSz="895350" rtl="0" eaLnBrk="1" fontAlgn="base" hangingPunct="1">
              <a:spcBef>
                <a:spcPct val="0"/>
              </a:spcBef>
              <a:spcAft>
                <a:spcPct val="0"/>
              </a:spcAft>
              <a:buClr>
                <a:schemeClr val="tx2"/>
              </a:buClr>
              <a:buSzPct val="89000"/>
              <a:buFont typeface="Arial" pitchFamily="34"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pitchFamily="34"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pitchFamily="34"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pitchFamily="34" charset="0"/>
              <a:buChar char="-"/>
              <a:defRPr sz="1600">
                <a:solidFill>
                  <a:schemeClr val="tx1"/>
                </a:solidFill>
                <a:latin typeface="+mn-lt"/>
              </a:defRPr>
            </a:lvl9pPr>
          </a:lstStyle>
          <a:p>
            <a:pPr marL="0" indent="0">
              <a:buFont typeface="Wingdings" charset="2"/>
              <a:buNone/>
            </a:pPr>
            <a:r>
              <a:rPr lang="en-US" sz="1400" b="1" dirty="0" smtClean="0"/>
              <a:t>Eligibility</a:t>
            </a:r>
          </a:p>
          <a:p>
            <a:r>
              <a:rPr lang="en-US" sz="1400" i="1" dirty="0" smtClean="0"/>
              <a:t>Size: P</a:t>
            </a:r>
            <a:r>
              <a:rPr lang="en-US" sz="1400" dirty="0" smtClean="0"/>
              <a:t>rivate or publicly-listed companies and headquartered in Canada with a revenue of under CDN$ 2 billion in 2013.</a:t>
            </a:r>
          </a:p>
          <a:p>
            <a:r>
              <a:rPr lang="en-US" sz="1400" i="1" dirty="0" smtClean="0"/>
              <a:t>Industry: </a:t>
            </a:r>
            <a:r>
              <a:rPr lang="en-US" sz="1400" dirty="0" smtClean="0"/>
              <a:t>All industries are considered except the ones engaged in tobacco manufacturing and deriving a majority of revenue from weapons manufacturing.</a:t>
            </a:r>
          </a:p>
        </p:txBody>
      </p:sp>
      <p:sp>
        <p:nvSpPr>
          <p:cNvPr id="9" name="Content Placeholder 3"/>
          <p:cNvSpPr txBox="1">
            <a:spLocks/>
          </p:cNvSpPr>
          <p:nvPr/>
        </p:nvSpPr>
        <p:spPr>
          <a:xfrm>
            <a:off x="4674937" y="2836447"/>
            <a:ext cx="3994239" cy="3217550"/>
          </a:xfrm>
          <a:prstGeom prst="rect">
            <a:avLst/>
          </a:prstGeom>
          <a:noFill/>
        </p:spPr>
        <p:txBody>
          <a:bodyPr/>
          <a:lstStyle>
            <a:lvl1pPr marL="198000" indent="-198000" algn="l" defTabSz="895350" rtl="0" eaLnBrk="1" fontAlgn="base" hangingPunct="1">
              <a:spcBef>
                <a:spcPct val="0"/>
              </a:spcBef>
              <a:spcAft>
                <a:spcPts val="600"/>
              </a:spcAft>
              <a:buClr>
                <a:schemeClr val="tx2"/>
              </a:buClr>
              <a:buFont typeface="Wingdings" charset="2"/>
              <a:buChar char="§"/>
              <a:defRPr sz="1600">
                <a:solidFill>
                  <a:schemeClr val="tx1"/>
                </a:solidFill>
                <a:latin typeface="Arial" charset="0"/>
                <a:ea typeface="ＭＳ Ｐゴシック" charset="0"/>
                <a:cs typeface="ＭＳ Ｐゴシック" charset="0"/>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Arial" charset="0"/>
                <a:ea typeface="ＭＳ Ｐゴシック" charset="0"/>
              </a:defRPr>
            </a:lvl2pPr>
            <a:lvl3pPr marL="457200" indent="-261938" algn="l" defTabSz="895350" rtl="0" eaLnBrk="1" fontAlgn="base" hangingPunct="1">
              <a:spcBef>
                <a:spcPct val="0"/>
              </a:spcBef>
              <a:spcAft>
                <a:spcPts val="600"/>
              </a:spcAft>
              <a:buClr>
                <a:schemeClr val="tx2"/>
              </a:buClr>
              <a:buSzPct val="120000"/>
              <a:buFont typeface="Arial" charset="0"/>
              <a:buChar char="–"/>
              <a:defRPr sz="1600">
                <a:solidFill>
                  <a:schemeClr val="tx1"/>
                </a:solidFill>
                <a:latin typeface="Arial" charset="0"/>
                <a:ea typeface="ＭＳ Ｐゴシック" charset="0"/>
              </a:defRPr>
            </a:lvl3pPr>
            <a:lvl4pPr marL="614363" indent="-155575" algn="l" defTabSz="895350" rtl="0" eaLnBrk="1" fontAlgn="base" hangingPunct="1">
              <a:spcBef>
                <a:spcPct val="0"/>
              </a:spcBef>
              <a:spcAft>
                <a:spcPts val="600"/>
              </a:spcAft>
              <a:buClr>
                <a:schemeClr val="tx2"/>
              </a:buClr>
              <a:buSzPct val="120000"/>
              <a:buFont typeface="Arial" charset="0"/>
              <a:buChar char="▫"/>
              <a:defRPr sz="1600">
                <a:solidFill>
                  <a:schemeClr val="tx1"/>
                </a:solidFill>
                <a:latin typeface="Arial" charset="0"/>
                <a:ea typeface="ＭＳ Ｐゴシック" charset="0"/>
              </a:defRPr>
            </a:lvl4pPr>
            <a:lvl5pPr marL="746125" indent="-130175" algn="l" defTabSz="895350" rtl="0" eaLnBrk="1" fontAlgn="base" hangingPunct="1">
              <a:spcBef>
                <a:spcPct val="0"/>
              </a:spcBef>
              <a:spcAft>
                <a:spcPts val="600"/>
              </a:spcAft>
              <a:buClr>
                <a:schemeClr val="tx2"/>
              </a:buClr>
              <a:buSzPct val="89000"/>
              <a:buFont typeface="Arial" charset="0"/>
              <a:buChar char="-"/>
              <a:defRPr sz="1600">
                <a:solidFill>
                  <a:schemeClr val="tx1"/>
                </a:solidFill>
                <a:latin typeface="Arial" charset="0"/>
                <a:ea typeface="ＭＳ Ｐゴシック" charset="0"/>
              </a:defRPr>
            </a:lvl5pPr>
            <a:lvl6pPr marL="1203325" indent="-130175" algn="l" defTabSz="895350" rtl="0" eaLnBrk="1" fontAlgn="base" hangingPunct="1">
              <a:spcBef>
                <a:spcPct val="0"/>
              </a:spcBef>
              <a:spcAft>
                <a:spcPct val="0"/>
              </a:spcAft>
              <a:buClr>
                <a:schemeClr val="tx2"/>
              </a:buClr>
              <a:buSzPct val="89000"/>
              <a:buFont typeface="Arial" pitchFamily="34" charset="0"/>
              <a:buChar char="-"/>
              <a:defRPr sz="1600">
                <a:solidFill>
                  <a:schemeClr val="tx1"/>
                </a:solidFill>
                <a:latin typeface="+mn-lt"/>
              </a:defRPr>
            </a:lvl6pPr>
            <a:lvl7pPr marL="1660525" indent="-130175" algn="l" defTabSz="895350" rtl="0" eaLnBrk="1" fontAlgn="base" hangingPunct="1">
              <a:spcBef>
                <a:spcPct val="0"/>
              </a:spcBef>
              <a:spcAft>
                <a:spcPct val="0"/>
              </a:spcAft>
              <a:buClr>
                <a:schemeClr val="tx2"/>
              </a:buClr>
              <a:buSzPct val="89000"/>
              <a:buFont typeface="Arial" pitchFamily="34" charset="0"/>
              <a:buChar char="-"/>
              <a:defRPr sz="1600">
                <a:solidFill>
                  <a:schemeClr val="tx1"/>
                </a:solidFill>
                <a:latin typeface="+mn-lt"/>
              </a:defRPr>
            </a:lvl7pPr>
            <a:lvl8pPr marL="2117725" indent="-130175" algn="l" defTabSz="895350" rtl="0" eaLnBrk="1" fontAlgn="base" hangingPunct="1">
              <a:spcBef>
                <a:spcPct val="0"/>
              </a:spcBef>
              <a:spcAft>
                <a:spcPct val="0"/>
              </a:spcAft>
              <a:buClr>
                <a:schemeClr val="tx2"/>
              </a:buClr>
              <a:buSzPct val="89000"/>
              <a:buFont typeface="Arial" pitchFamily="34" charset="0"/>
              <a:buChar char="-"/>
              <a:defRPr sz="1600">
                <a:solidFill>
                  <a:schemeClr val="tx1"/>
                </a:solidFill>
                <a:latin typeface="+mn-lt"/>
              </a:defRPr>
            </a:lvl8pPr>
            <a:lvl9pPr marL="2574925" indent="-130175" algn="l" defTabSz="895350" rtl="0" eaLnBrk="1" fontAlgn="base" hangingPunct="1">
              <a:spcBef>
                <a:spcPct val="0"/>
              </a:spcBef>
              <a:spcAft>
                <a:spcPct val="0"/>
              </a:spcAft>
              <a:buClr>
                <a:schemeClr val="tx2"/>
              </a:buClr>
              <a:buSzPct val="89000"/>
              <a:buFont typeface="Arial" pitchFamily="34" charset="0"/>
              <a:buChar char="-"/>
              <a:defRPr sz="1600">
                <a:solidFill>
                  <a:schemeClr val="tx1"/>
                </a:solidFill>
                <a:latin typeface="+mn-lt"/>
              </a:defRPr>
            </a:lvl9pPr>
          </a:lstStyle>
          <a:p>
            <a:pPr marL="0" indent="0">
              <a:buFont typeface="Wingdings" charset="2"/>
              <a:buNone/>
            </a:pPr>
            <a:r>
              <a:rPr lang="en-US" sz="1400" b="1" dirty="0" smtClean="0"/>
              <a:t>Contact info and to learn more</a:t>
            </a:r>
          </a:p>
          <a:p>
            <a:r>
              <a:rPr lang="en-US" sz="1400" dirty="0" smtClean="0"/>
              <a:t>Email </a:t>
            </a:r>
            <a:r>
              <a:rPr lang="en-US" sz="1400" dirty="0" smtClean="0">
                <a:hlinkClick r:id="rId6"/>
              </a:rPr>
              <a:t>research@corporateknights.com</a:t>
            </a:r>
            <a:r>
              <a:rPr lang="en-US" sz="1400" dirty="0" smtClean="0"/>
              <a:t> if you would like to confirm the correct contacts for your organization</a:t>
            </a:r>
          </a:p>
          <a:p>
            <a:r>
              <a:rPr lang="en-US" sz="1400" dirty="0" smtClean="0">
                <a:hlinkClick r:id="rId7"/>
              </a:rPr>
              <a:t>Sign up for email updates </a:t>
            </a:r>
            <a:r>
              <a:rPr lang="en-US" sz="1400" dirty="0" smtClean="0"/>
              <a:t>on future rankings and research from Corporate Knights and the Global 100</a:t>
            </a:r>
          </a:p>
          <a:p>
            <a:pPr lvl="1"/>
            <a:r>
              <a:rPr lang="en-US" sz="1400" dirty="0" smtClean="0"/>
              <a:t>Visit </a:t>
            </a:r>
            <a:r>
              <a:rPr lang="en-US" sz="1400" dirty="0" smtClean="0">
                <a:hlinkClick r:id="rId8"/>
              </a:rPr>
              <a:t>www.corporateknights.com </a:t>
            </a:r>
            <a:r>
              <a:rPr lang="en-US" sz="1400" dirty="0" smtClean="0"/>
              <a:t>for more details</a:t>
            </a:r>
          </a:p>
        </p:txBody>
      </p:sp>
      <p:sp>
        <p:nvSpPr>
          <p:cNvPr id="10" name="Rectangle 3"/>
          <p:cNvSpPr>
            <a:spLocks noChangeArrowheads="1"/>
          </p:cNvSpPr>
          <p:nvPr>
            <p:custDataLst>
              <p:tags r:id="rId1"/>
            </p:custDataLst>
          </p:nvPr>
        </p:nvSpPr>
        <p:spPr bwMode="auto">
          <a:xfrm>
            <a:off x="450794" y="811553"/>
            <a:ext cx="4109232" cy="1927053"/>
          </a:xfrm>
          <a:prstGeom prst="rect">
            <a:avLst/>
          </a:prstGeom>
          <a:noFill/>
          <a:ln w="9525">
            <a:solidFill>
              <a:schemeClr val="accent2">
                <a:lumMod val="75000"/>
              </a:schemeClr>
            </a:solidFill>
            <a:round/>
            <a:headEnd/>
            <a:tailEnd/>
          </a:ln>
          <a:effectLst/>
        </p:spPr>
        <p:txBody>
          <a:bodyPr/>
          <a:lstStyle/>
          <a:p>
            <a:pPr marL="0" lvl="1" indent="-142875">
              <a:buSzPct val="125000"/>
              <a:defRPr/>
            </a:pPr>
            <a:endParaRPr lang="en-US" sz="1600" dirty="0">
              <a:latin typeface="Arial"/>
              <a:cs typeface="Arial"/>
            </a:endParaRPr>
          </a:p>
        </p:txBody>
      </p:sp>
      <p:sp>
        <p:nvSpPr>
          <p:cNvPr id="11" name="Rectangle 3"/>
          <p:cNvSpPr>
            <a:spLocks noChangeArrowheads="1"/>
          </p:cNvSpPr>
          <p:nvPr>
            <p:custDataLst>
              <p:tags r:id="rId2"/>
            </p:custDataLst>
          </p:nvPr>
        </p:nvSpPr>
        <p:spPr bwMode="auto">
          <a:xfrm>
            <a:off x="4654295" y="811553"/>
            <a:ext cx="4109232" cy="1927053"/>
          </a:xfrm>
          <a:prstGeom prst="rect">
            <a:avLst/>
          </a:prstGeom>
          <a:noFill/>
          <a:ln w="9525">
            <a:solidFill>
              <a:schemeClr val="accent2">
                <a:lumMod val="75000"/>
              </a:schemeClr>
            </a:solidFill>
            <a:round/>
            <a:headEnd/>
            <a:tailEnd/>
          </a:ln>
          <a:effectLst/>
        </p:spPr>
        <p:txBody>
          <a:bodyPr/>
          <a:lstStyle/>
          <a:p>
            <a:pPr marL="0" lvl="1" indent="-142875">
              <a:buSzPct val="125000"/>
              <a:defRPr/>
            </a:pPr>
            <a:endParaRPr lang="en-US" sz="1600" dirty="0">
              <a:latin typeface="Arial"/>
              <a:cs typeface="Arial"/>
            </a:endParaRPr>
          </a:p>
        </p:txBody>
      </p:sp>
      <p:sp>
        <p:nvSpPr>
          <p:cNvPr id="12" name="Rectangle 3"/>
          <p:cNvSpPr>
            <a:spLocks noChangeArrowheads="1"/>
          </p:cNvSpPr>
          <p:nvPr>
            <p:custDataLst>
              <p:tags r:id="rId3"/>
            </p:custDataLst>
          </p:nvPr>
        </p:nvSpPr>
        <p:spPr bwMode="auto">
          <a:xfrm>
            <a:off x="450794" y="2833657"/>
            <a:ext cx="4109232" cy="3374449"/>
          </a:xfrm>
          <a:prstGeom prst="rect">
            <a:avLst/>
          </a:prstGeom>
          <a:noFill/>
          <a:ln w="9525">
            <a:solidFill>
              <a:schemeClr val="accent2">
                <a:lumMod val="75000"/>
              </a:schemeClr>
            </a:solidFill>
            <a:round/>
            <a:headEnd/>
            <a:tailEnd/>
          </a:ln>
          <a:effectLst/>
        </p:spPr>
        <p:txBody>
          <a:bodyPr/>
          <a:lstStyle/>
          <a:p>
            <a:pPr marL="0" lvl="1" indent="-142875">
              <a:buSzPct val="125000"/>
              <a:defRPr/>
            </a:pPr>
            <a:endParaRPr lang="en-US" sz="1600" dirty="0">
              <a:latin typeface="Arial"/>
              <a:cs typeface="Arial"/>
            </a:endParaRPr>
          </a:p>
        </p:txBody>
      </p:sp>
      <p:sp>
        <p:nvSpPr>
          <p:cNvPr id="13" name="Rectangle 3"/>
          <p:cNvSpPr>
            <a:spLocks noChangeArrowheads="1"/>
          </p:cNvSpPr>
          <p:nvPr>
            <p:custDataLst>
              <p:tags r:id="rId4"/>
            </p:custDataLst>
          </p:nvPr>
        </p:nvSpPr>
        <p:spPr bwMode="auto">
          <a:xfrm>
            <a:off x="4654295" y="2833657"/>
            <a:ext cx="4109232" cy="3374449"/>
          </a:xfrm>
          <a:prstGeom prst="rect">
            <a:avLst/>
          </a:prstGeom>
          <a:noFill/>
          <a:ln w="9525">
            <a:solidFill>
              <a:schemeClr val="accent2">
                <a:lumMod val="75000"/>
              </a:schemeClr>
            </a:solidFill>
            <a:round/>
            <a:headEnd/>
            <a:tailEnd/>
          </a:ln>
          <a:effectLst/>
        </p:spPr>
        <p:txBody>
          <a:bodyPr/>
          <a:lstStyle/>
          <a:p>
            <a:pPr marL="0" lvl="1" indent="-142875">
              <a:buSzPct val="125000"/>
              <a:defRPr/>
            </a:pPr>
            <a:endParaRPr lang="en-US" sz="1600" dirty="0">
              <a:latin typeface="Arial"/>
              <a:cs typeface="Arial"/>
            </a:endParaRPr>
          </a:p>
        </p:txBody>
      </p:sp>
    </p:spTree>
    <p:extLst>
      <p:ext uri="{BB962C8B-B14F-4D97-AF65-F5344CB8AC3E}">
        <p14:creationId xmlns:p14="http://schemas.microsoft.com/office/powerpoint/2010/main" val="2059154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909E57F4-F575-3B49-A661-B66C2D50A940}" type="slidenum">
              <a:rPr lang="en-US" smtClean="0"/>
              <a:pPr>
                <a:defRPr/>
              </a:pPr>
              <a:t>2</a:t>
            </a:fld>
            <a:endParaRPr lang="en-US" dirty="0"/>
          </a:p>
        </p:txBody>
      </p:sp>
      <p:sp>
        <p:nvSpPr>
          <p:cNvPr id="9" name="Content Placeholder 2"/>
          <p:cNvSpPr txBox="1">
            <a:spLocks/>
          </p:cNvSpPr>
          <p:nvPr/>
        </p:nvSpPr>
        <p:spPr bwMode="gray">
          <a:xfrm>
            <a:off x="586853" y="1309246"/>
            <a:ext cx="8379725" cy="3662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marL="342900" indent="-342900" algn="l" defTabSz="895350" rtl="0" eaLnBrk="0" fontAlgn="base" hangingPunct="0">
              <a:spcBef>
                <a:spcPct val="0"/>
              </a:spcBef>
              <a:spcAft>
                <a:spcPct val="0"/>
              </a:spcAft>
              <a:buClr>
                <a:schemeClr val="tx2"/>
              </a:buClr>
              <a:buChar char="•"/>
              <a:defRPr sz="1600">
                <a:solidFill>
                  <a:schemeClr val="tx1"/>
                </a:solidFill>
                <a:latin typeface="Arial" charset="0"/>
                <a:ea typeface="ＭＳ Ｐゴシック" charset="0"/>
                <a:cs typeface="ＭＳ Ｐゴシック" charset="0"/>
              </a:defRPr>
            </a:lvl1pPr>
            <a:lvl2pPr marL="193675" indent="-192088" algn="l" defTabSz="895350" rtl="0" eaLnBrk="0" fontAlgn="base" hangingPunct="0">
              <a:spcBef>
                <a:spcPct val="0"/>
              </a:spcBef>
              <a:spcAft>
                <a:spcPct val="0"/>
              </a:spcAft>
              <a:buClr>
                <a:schemeClr val="tx2"/>
              </a:buClr>
              <a:buSzPct val="125000"/>
              <a:buFont typeface="Arial" charset="0"/>
              <a:buChar char="▪"/>
              <a:defRPr sz="1600">
                <a:solidFill>
                  <a:schemeClr val="tx1"/>
                </a:solidFill>
                <a:latin typeface="Arial" charset="0"/>
                <a:ea typeface="ＭＳ Ｐゴシック" charset="0"/>
              </a:defRPr>
            </a:lvl2pPr>
            <a:lvl3pPr marL="457200" indent="-261938" algn="l" defTabSz="895350" rtl="0" eaLnBrk="0" fontAlgn="base" hangingPunct="0">
              <a:spcBef>
                <a:spcPct val="0"/>
              </a:spcBef>
              <a:spcAft>
                <a:spcPct val="0"/>
              </a:spcAft>
              <a:buClr>
                <a:schemeClr val="tx2"/>
              </a:buClr>
              <a:buSzPct val="120000"/>
              <a:buFont typeface="Arial" charset="0"/>
              <a:buChar char="–"/>
              <a:defRPr sz="1600">
                <a:solidFill>
                  <a:schemeClr val="tx1"/>
                </a:solidFill>
                <a:latin typeface="Arial" charset="0"/>
                <a:ea typeface="ＭＳ Ｐゴシック" charset="0"/>
              </a:defRPr>
            </a:lvl3pPr>
            <a:lvl4pPr marL="614363" indent="-155575" algn="l" defTabSz="895350" rtl="0" eaLnBrk="0" fontAlgn="base" hangingPunct="0">
              <a:spcBef>
                <a:spcPct val="0"/>
              </a:spcBef>
              <a:spcAft>
                <a:spcPct val="0"/>
              </a:spcAft>
              <a:buClr>
                <a:schemeClr val="tx2"/>
              </a:buClr>
              <a:buSzPct val="120000"/>
              <a:buFont typeface="Arial" charset="0"/>
              <a:buChar char="▫"/>
              <a:defRPr sz="1600">
                <a:solidFill>
                  <a:schemeClr val="tx1"/>
                </a:solidFill>
                <a:latin typeface="Arial" charset="0"/>
                <a:ea typeface="ＭＳ Ｐゴシック" charset="0"/>
              </a:defRPr>
            </a:lvl4pPr>
            <a:lvl5pPr marL="746125" indent="-130175" algn="l" defTabSz="895350" rtl="0" eaLnBrk="0" fontAlgn="base" hangingPunct="0">
              <a:spcBef>
                <a:spcPct val="0"/>
              </a:spcBef>
              <a:spcAft>
                <a:spcPct val="0"/>
              </a:spcAft>
              <a:buClr>
                <a:schemeClr val="tx2"/>
              </a:buClr>
              <a:buSzPct val="89000"/>
              <a:buFont typeface="Arial" charset="0"/>
              <a:buChar char="-"/>
              <a:defRPr sz="1600">
                <a:solidFill>
                  <a:schemeClr val="tx1"/>
                </a:solidFill>
                <a:latin typeface="Arial" charset="0"/>
                <a:ea typeface="ＭＳ Ｐゴシック" charset="0"/>
              </a:defRPr>
            </a:lvl5pPr>
            <a:lvl6pPr marL="1203325" indent="-130175" algn="l" defTabSz="895350" rtl="0" fontAlgn="base">
              <a:spcBef>
                <a:spcPct val="0"/>
              </a:spcBef>
              <a:spcAft>
                <a:spcPct val="0"/>
              </a:spcAft>
              <a:buClr>
                <a:schemeClr val="tx2"/>
              </a:buClr>
              <a:buSzPct val="89000"/>
              <a:buFont typeface="Arial" pitchFamily="34" charset="0"/>
              <a:buChar char="-"/>
              <a:defRPr sz="1600">
                <a:solidFill>
                  <a:schemeClr val="tx1"/>
                </a:solidFill>
                <a:latin typeface="+mn-lt"/>
              </a:defRPr>
            </a:lvl6pPr>
            <a:lvl7pPr marL="1660525" indent="-130175" algn="l" defTabSz="895350" rtl="0" fontAlgn="base">
              <a:spcBef>
                <a:spcPct val="0"/>
              </a:spcBef>
              <a:spcAft>
                <a:spcPct val="0"/>
              </a:spcAft>
              <a:buClr>
                <a:schemeClr val="tx2"/>
              </a:buClr>
              <a:buSzPct val="89000"/>
              <a:buFont typeface="Arial" pitchFamily="34" charset="0"/>
              <a:buChar char="-"/>
              <a:defRPr sz="1600">
                <a:solidFill>
                  <a:schemeClr val="tx1"/>
                </a:solidFill>
                <a:latin typeface="+mn-lt"/>
              </a:defRPr>
            </a:lvl7pPr>
            <a:lvl8pPr marL="2117725" indent="-130175" algn="l" defTabSz="895350" rtl="0" fontAlgn="base">
              <a:spcBef>
                <a:spcPct val="0"/>
              </a:spcBef>
              <a:spcAft>
                <a:spcPct val="0"/>
              </a:spcAft>
              <a:buClr>
                <a:schemeClr val="tx2"/>
              </a:buClr>
              <a:buSzPct val="89000"/>
              <a:buFont typeface="Arial" pitchFamily="34" charset="0"/>
              <a:buChar char="-"/>
              <a:defRPr sz="1600">
                <a:solidFill>
                  <a:schemeClr val="tx1"/>
                </a:solidFill>
                <a:latin typeface="+mn-lt"/>
              </a:defRPr>
            </a:lvl8pPr>
            <a:lvl9pPr marL="2574925" indent="-130175" algn="l" defTabSz="895350" rtl="0" fontAlgn="base">
              <a:spcBef>
                <a:spcPct val="0"/>
              </a:spcBef>
              <a:spcAft>
                <a:spcPct val="0"/>
              </a:spcAft>
              <a:buClr>
                <a:schemeClr val="tx2"/>
              </a:buClr>
              <a:buSzPct val="89000"/>
              <a:buFont typeface="Arial" pitchFamily="34" charset="0"/>
              <a:buChar char="-"/>
              <a:defRPr sz="1600">
                <a:solidFill>
                  <a:schemeClr val="tx1"/>
                </a:solidFill>
                <a:latin typeface="+mn-lt"/>
              </a:defRPr>
            </a:lvl9pPr>
          </a:lstStyle>
          <a:p>
            <a:pPr marL="1587" lvl="1" indent="0">
              <a:buNone/>
            </a:pPr>
            <a:r>
              <a:rPr lang="en-US" sz="1400" kern="0" dirty="0">
                <a:latin typeface="Arial" pitchFamily="34" charset="0"/>
                <a:cs typeface="Arial" pitchFamily="34" charset="0"/>
              </a:rPr>
              <a:t>Corporate Knights is </a:t>
            </a:r>
            <a:r>
              <a:rPr lang="en-US" sz="1400" kern="0" dirty="0" smtClean="0">
                <a:latin typeface="Arial" pitchFamily="34" charset="0"/>
                <a:cs typeface="Arial" pitchFamily="34" charset="0"/>
              </a:rPr>
              <a:t>a Toronto-based, employee-owned </a:t>
            </a:r>
            <a:r>
              <a:rPr lang="en-US" sz="1400" kern="0" dirty="0">
                <a:latin typeface="Arial" pitchFamily="34" charset="0"/>
                <a:cs typeface="Arial" pitchFamily="34" charset="0"/>
              </a:rPr>
              <a:t>B </a:t>
            </a:r>
            <a:r>
              <a:rPr lang="en-US" sz="1400" kern="0" dirty="0" smtClean="0">
                <a:latin typeface="Arial" pitchFamily="34" charset="0"/>
                <a:cs typeface="Arial" pitchFamily="34" charset="0"/>
              </a:rPr>
              <a:t>Corp</a:t>
            </a:r>
            <a:r>
              <a:rPr lang="en-US" sz="1400" kern="0" dirty="0">
                <a:latin typeface="Arial" pitchFamily="34" charset="0"/>
                <a:cs typeface="Arial" pitchFamily="34" charset="0"/>
              </a:rPr>
              <a:t> </a:t>
            </a:r>
            <a:r>
              <a:rPr lang="en-US" sz="1400" kern="0" dirty="0" smtClean="0">
                <a:latin typeface="Arial" pitchFamily="34" charset="0"/>
                <a:cs typeface="Arial" pitchFamily="34" charset="0"/>
              </a:rPr>
              <a:t>that operates in three segments</a:t>
            </a:r>
            <a:r>
              <a:rPr lang="en-US" sz="1400" b="1" kern="0" dirty="0" smtClean="0">
                <a:latin typeface="Arial" pitchFamily="34" charset="0"/>
                <a:cs typeface="Arial" pitchFamily="34" charset="0"/>
              </a:rPr>
              <a:t>:</a:t>
            </a:r>
          </a:p>
          <a:p>
            <a:pPr lvl="2"/>
            <a:endParaRPr lang="en-US" sz="1400" b="1" kern="0" dirty="0" smtClean="0">
              <a:latin typeface="Arial" pitchFamily="34" charset="0"/>
              <a:cs typeface="Arial" pitchFamily="34" charset="0"/>
            </a:endParaRPr>
          </a:p>
          <a:p>
            <a:pPr lvl="2"/>
            <a:r>
              <a:rPr lang="en-US" sz="1400" b="1" kern="0" dirty="0">
                <a:latin typeface="Arial" pitchFamily="34" charset="0"/>
                <a:cs typeface="Arial" pitchFamily="34" charset="0"/>
              </a:rPr>
              <a:t>Corporate Knights Magazine</a:t>
            </a:r>
            <a:endParaRPr lang="en-US" sz="1400" kern="0" dirty="0">
              <a:latin typeface="Arial" pitchFamily="34" charset="0"/>
              <a:cs typeface="Arial" pitchFamily="34" charset="0"/>
            </a:endParaRPr>
          </a:p>
          <a:p>
            <a:pPr lvl="3">
              <a:buFont typeface="Arial" pitchFamily="34" charset="0"/>
              <a:buChar char="•"/>
            </a:pPr>
            <a:r>
              <a:rPr lang="en-US" sz="1400" kern="0" dirty="0">
                <a:latin typeface="Arial" pitchFamily="34" charset="0"/>
                <a:cs typeface="Arial" pitchFamily="34" charset="0"/>
              </a:rPr>
              <a:t>World's largest circulating magazine focused on sustainability and responsible business.</a:t>
            </a:r>
          </a:p>
          <a:p>
            <a:pPr lvl="3">
              <a:buFont typeface="Arial" pitchFamily="34" charset="0"/>
              <a:buChar char="•"/>
            </a:pPr>
            <a:r>
              <a:rPr lang="en-US" sz="1400" kern="0" dirty="0">
                <a:latin typeface="Arial" pitchFamily="34" charset="0"/>
                <a:cs typeface="Arial" pitchFamily="34" charset="0"/>
              </a:rPr>
              <a:t>Reaches </a:t>
            </a:r>
            <a:r>
              <a:rPr lang="en-CA" sz="1400" kern="0" dirty="0">
                <a:latin typeface="Arial" pitchFamily="34" charset="0"/>
                <a:cs typeface="Arial" pitchFamily="34" charset="0"/>
              </a:rPr>
              <a:t>380,000 of the world’s most influential business and political decision-makers.</a:t>
            </a:r>
          </a:p>
          <a:p>
            <a:pPr marL="195262" lvl="2" indent="0">
              <a:buNone/>
            </a:pPr>
            <a:endParaRPr lang="en-US" sz="1400" b="1" kern="0" dirty="0" smtClean="0">
              <a:latin typeface="Arial" pitchFamily="34" charset="0"/>
              <a:cs typeface="Arial" pitchFamily="34" charset="0"/>
            </a:endParaRPr>
          </a:p>
          <a:p>
            <a:pPr lvl="2"/>
            <a:r>
              <a:rPr lang="en-US" sz="1400" b="1" kern="0" dirty="0" smtClean="0">
                <a:latin typeface="Arial" pitchFamily="34" charset="0"/>
                <a:cs typeface="Arial" pitchFamily="34" charset="0"/>
              </a:rPr>
              <a:t>CK Capital </a:t>
            </a:r>
            <a:endParaRPr lang="en-US" sz="1400" kern="0" dirty="0">
              <a:latin typeface="Arial" pitchFamily="34" charset="0"/>
              <a:cs typeface="Arial" pitchFamily="34" charset="0"/>
            </a:endParaRPr>
          </a:p>
          <a:p>
            <a:pPr lvl="3">
              <a:buFont typeface="Arial" pitchFamily="34" charset="0"/>
              <a:buChar char="•"/>
            </a:pPr>
            <a:r>
              <a:rPr lang="en-CA" sz="1400" kern="0" dirty="0" smtClean="0">
                <a:latin typeface="Arial" pitchFamily="34" charset="0"/>
                <a:cs typeface="Arial" pitchFamily="34" charset="0"/>
              </a:rPr>
              <a:t>CK Capital helps investors generate financial out-performance implementing alpha-linked sustainability and financial indicators into portfolio construction.</a:t>
            </a:r>
            <a:endParaRPr lang="en-US" sz="1400" kern="0" dirty="0" smtClean="0">
              <a:latin typeface="Arial" pitchFamily="34" charset="0"/>
              <a:cs typeface="Arial" pitchFamily="34" charset="0"/>
            </a:endParaRPr>
          </a:p>
          <a:p>
            <a:pPr lvl="3">
              <a:buFont typeface="Arial" pitchFamily="34" charset="0"/>
              <a:buChar char="•"/>
            </a:pPr>
            <a:r>
              <a:rPr lang="en-US" sz="1400" kern="0" dirty="0" smtClean="0">
                <a:latin typeface="Arial" pitchFamily="34" charset="0"/>
                <a:cs typeface="Arial" pitchFamily="34" charset="0"/>
              </a:rPr>
              <a:t>CK Capital offers a range of investment products and services, equity indices and customized portfolio solutions.</a:t>
            </a:r>
          </a:p>
          <a:p>
            <a:pPr lvl="3">
              <a:buFont typeface="Arial" pitchFamily="34" charset="0"/>
              <a:buChar char="•"/>
            </a:pPr>
            <a:r>
              <a:rPr lang="en-US" sz="1400" kern="0" dirty="0" smtClean="0">
                <a:latin typeface="Arial" pitchFamily="34" charset="0"/>
                <a:cs typeface="Arial" pitchFamily="34" charset="0"/>
              </a:rPr>
              <a:t>CK Capital also manages several external research projects (e.g. The Global 100).</a:t>
            </a:r>
          </a:p>
          <a:p>
            <a:pPr lvl="2"/>
            <a:endParaRPr lang="en-US" sz="1400" b="1" kern="0" dirty="0" smtClean="0">
              <a:latin typeface="Arial" pitchFamily="34" charset="0"/>
              <a:cs typeface="Arial" pitchFamily="34" charset="0"/>
            </a:endParaRPr>
          </a:p>
          <a:p>
            <a:pPr lvl="2"/>
            <a:r>
              <a:rPr lang="en-US" sz="1400" b="1" kern="0" dirty="0" smtClean="0">
                <a:latin typeface="Arial" pitchFamily="34" charset="0"/>
                <a:cs typeface="Arial" pitchFamily="34" charset="0"/>
              </a:rPr>
              <a:t>Council for Clean Capitalism</a:t>
            </a:r>
          </a:p>
          <a:p>
            <a:pPr lvl="3">
              <a:buFont typeface="Arial" pitchFamily="34" charset="0"/>
              <a:buChar char="•"/>
            </a:pPr>
            <a:r>
              <a:rPr lang="en-US" sz="1400" dirty="0" smtClean="0"/>
              <a:t>CEO-supported group catalyzing </a:t>
            </a:r>
            <a:r>
              <a:rPr lang="en-US" sz="1400" kern="0" dirty="0" smtClean="0">
                <a:latin typeface="Arial" pitchFamily="34" charset="0"/>
                <a:cs typeface="Arial" pitchFamily="34" charset="0"/>
              </a:rPr>
              <a:t>smart and efficient public policy.</a:t>
            </a:r>
          </a:p>
          <a:p>
            <a:pPr lvl="3">
              <a:buFont typeface="Arial" pitchFamily="34" charset="0"/>
              <a:buChar char="•"/>
            </a:pPr>
            <a:r>
              <a:rPr lang="en-US" sz="1400" kern="0" dirty="0" smtClean="0">
                <a:latin typeface="Arial" pitchFamily="34" charset="0"/>
                <a:cs typeface="Arial" pitchFamily="34" charset="0"/>
              </a:rPr>
              <a:t>Engages with leading public policy-makers.</a:t>
            </a:r>
          </a:p>
          <a:p>
            <a:pPr lvl="3"/>
            <a:endParaRPr lang="en-US" sz="1400" kern="0" dirty="0" smtClean="0">
              <a:latin typeface="Arial" pitchFamily="34" charset="0"/>
              <a:cs typeface="Arial" pitchFamily="34" charset="0"/>
            </a:endParaRPr>
          </a:p>
        </p:txBody>
      </p:sp>
      <p:sp>
        <p:nvSpPr>
          <p:cNvPr id="10" name="Title 1"/>
          <p:cNvSpPr txBox="1">
            <a:spLocks/>
          </p:cNvSpPr>
          <p:nvPr/>
        </p:nvSpPr>
        <p:spPr>
          <a:xfrm>
            <a:off x="450793" y="347170"/>
            <a:ext cx="8106353" cy="825596"/>
          </a:xfrm>
          <a:prstGeom prst="rect">
            <a:avLst/>
          </a:prstGeom>
        </p:spPr>
        <p:txBody>
          <a:bodyPr>
            <a:noAutofit/>
          </a:bodyPr>
          <a:lstStyle>
            <a:lvl1pPr algn="l" rtl="0" eaLnBrk="1" fontAlgn="base" hangingPunct="1">
              <a:spcBef>
                <a:spcPct val="0"/>
              </a:spcBef>
              <a:spcAft>
                <a:spcPct val="0"/>
              </a:spcAft>
              <a:defRPr sz="2400">
                <a:solidFill>
                  <a:srgbClr val="006AB6"/>
                </a:solidFill>
                <a:latin typeface="Arial" charset="0"/>
                <a:ea typeface="ＭＳ Ｐゴシック" charset="0"/>
                <a:cs typeface="ＭＳ Ｐゴシック" charset="0"/>
              </a:defRPr>
            </a:lvl1pPr>
            <a:lvl2pPr algn="l" rtl="0" eaLnBrk="1" fontAlgn="base" hangingPunct="1">
              <a:spcBef>
                <a:spcPct val="0"/>
              </a:spcBef>
              <a:spcAft>
                <a:spcPct val="0"/>
              </a:spcAft>
              <a:defRPr sz="2400">
                <a:solidFill>
                  <a:srgbClr val="006AB6"/>
                </a:solidFill>
                <a:latin typeface="Arial" pitchFamily="34" charset="0"/>
                <a:ea typeface="ＭＳ Ｐゴシック" charset="0"/>
                <a:cs typeface="ＭＳ Ｐゴシック" charset="0"/>
              </a:defRPr>
            </a:lvl2pPr>
            <a:lvl3pPr algn="l" rtl="0" eaLnBrk="1" fontAlgn="base" hangingPunct="1">
              <a:spcBef>
                <a:spcPct val="0"/>
              </a:spcBef>
              <a:spcAft>
                <a:spcPct val="0"/>
              </a:spcAft>
              <a:defRPr sz="2400">
                <a:solidFill>
                  <a:srgbClr val="006AB6"/>
                </a:solidFill>
                <a:latin typeface="Arial" pitchFamily="34" charset="0"/>
                <a:ea typeface="ＭＳ Ｐゴシック" charset="0"/>
                <a:cs typeface="ＭＳ Ｐゴシック" charset="0"/>
              </a:defRPr>
            </a:lvl3pPr>
            <a:lvl4pPr algn="l" rtl="0" eaLnBrk="1" fontAlgn="base" hangingPunct="1">
              <a:spcBef>
                <a:spcPct val="0"/>
              </a:spcBef>
              <a:spcAft>
                <a:spcPct val="0"/>
              </a:spcAft>
              <a:defRPr sz="2400">
                <a:solidFill>
                  <a:srgbClr val="006AB6"/>
                </a:solidFill>
                <a:latin typeface="Arial" pitchFamily="34" charset="0"/>
                <a:ea typeface="ＭＳ Ｐゴシック" charset="0"/>
                <a:cs typeface="ＭＳ Ｐゴシック" charset="0"/>
              </a:defRPr>
            </a:lvl4pPr>
            <a:lvl5pPr algn="l" rtl="0" eaLnBrk="1" fontAlgn="base" hangingPunct="1">
              <a:spcBef>
                <a:spcPct val="0"/>
              </a:spcBef>
              <a:spcAft>
                <a:spcPct val="0"/>
              </a:spcAft>
              <a:defRPr sz="2400">
                <a:solidFill>
                  <a:srgbClr val="006AB6"/>
                </a:solidFill>
                <a:latin typeface="Arial" pitchFamily="34" charset="0"/>
                <a:ea typeface="ＭＳ Ｐゴシック" charset="0"/>
                <a:cs typeface="ＭＳ Ｐゴシック" charset="0"/>
              </a:defRPr>
            </a:lvl5pPr>
            <a:lvl6pPr marL="457200" algn="l" rtl="0" eaLnBrk="1" fontAlgn="base" hangingPunct="1">
              <a:spcBef>
                <a:spcPct val="0"/>
              </a:spcBef>
              <a:spcAft>
                <a:spcPct val="0"/>
              </a:spcAft>
              <a:defRPr sz="2400">
                <a:solidFill>
                  <a:srgbClr val="006AB6"/>
                </a:solidFill>
                <a:latin typeface="Arial" pitchFamily="34" charset="0"/>
              </a:defRPr>
            </a:lvl6pPr>
            <a:lvl7pPr marL="914400" algn="l" rtl="0" eaLnBrk="1" fontAlgn="base" hangingPunct="1">
              <a:spcBef>
                <a:spcPct val="0"/>
              </a:spcBef>
              <a:spcAft>
                <a:spcPct val="0"/>
              </a:spcAft>
              <a:defRPr sz="2400">
                <a:solidFill>
                  <a:srgbClr val="006AB6"/>
                </a:solidFill>
                <a:latin typeface="Arial" pitchFamily="34" charset="0"/>
              </a:defRPr>
            </a:lvl7pPr>
            <a:lvl8pPr marL="1371600" algn="l" rtl="0" eaLnBrk="1" fontAlgn="base" hangingPunct="1">
              <a:spcBef>
                <a:spcPct val="0"/>
              </a:spcBef>
              <a:spcAft>
                <a:spcPct val="0"/>
              </a:spcAft>
              <a:defRPr sz="2400">
                <a:solidFill>
                  <a:srgbClr val="006AB6"/>
                </a:solidFill>
                <a:latin typeface="Arial" pitchFamily="34" charset="0"/>
              </a:defRPr>
            </a:lvl8pPr>
            <a:lvl9pPr marL="1828800" algn="l" rtl="0" eaLnBrk="1" fontAlgn="base" hangingPunct="1">
              <a:spcBef>
                <a:spcPct val="0"/>
              </a:spcBef>
              <a:spcAft>
                <a:spcPct val="0"/>
              </a:spcAft>
              <a:defRPr sz="2400">
                <a:solidFill>
                  <a:srgbClr val="006AB6"/>
                </a:solidFill>
                <a:latin typeface="Arial" pitchFamily="34" charset="0"/>
              </a:defRPr>
            </a:lvl9pPr>
          </a:lstStyle>
          <a:p>
            <a:pPr defTabSz="914400"/>
            <a:r>
              <a:rPr lang="en-US" kern="0" dirty="0" smtClean="0"/>
              <a:t>Ranking is conducted by Corporate Knights, a specialized media and investment research firm</a:t>
            </a:r>
            <a:endParaRPr lang="en-US" kern="0" dirty="0"/>
          </a:p>
        </p:txBody>
      </p:sp>
    </p:spTree>
    <p:extLst>
      <p:ext uri="{BB962C8B-B14F-4D97-AF65-F5344CB8AC3E}">
        <p14:creationId xmlns:p14="http://schemas.microsoft.com/office/powerpoint/2010/main" val="3431903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custDataLst>
              <p:tags r:id="rId1"/>
            </p:custDataLst>
          </p:nvPr>
        </p:nvSpPr>
        <p:spPr bwMode="auto">
          <a:xfrm>
            <a:off x="224436" y="852742"/>
            <a:ext cx="7121458" cy="5272277"/>
          </a:xfrm>
          <a:prstGeom prst="rect">
            <a:avLst/>
          </a:prstGeom>
          <a:solidFill>
            <a:srgbClr val="FFFFFF"/>
          </a:solidFill>
          <a:ln w="9525">
            <a:noFill/>
            <a:round/>
            <a:headEnd/>
            <a:tailEnd/>
          </a:ln>
          <a:effectLst/>
        </p:spPr>
        <p:txBody>
          <a:bodyPr/>
          <a:lstStyle/>
          <a:p>
            <a:pPr marL="0" lvl="1" indent="-142875">
              <a:buSzPct val="125000"/>
              <a:defRPr/>
            </a:pPr>
            <a:endParaRPr lang="en-US" sz="1600" dirty="0">
              <a:latin typeface="Arial"/>
              <a:cs typeface="Arial"/>
            </a:endParaRPr>
          </a:p>
        </p:txBody>
      </p:sp>
      <p:sp>
        <p:nvSpPr>
          <p:cNvPr id="16" name="Slide Number Placeholder 15"/>
          <p:cNvSpPr>
            <a:spLocks noGrp="1"/>
          </p:cNvSpPr>
          <p:nvPr>
            <p:ph type="sldNum" sz="quarter" idx="10"/>
          </p:nvPr>
        </p:nvSpPr>
        <p:spPr/>
        <p:txBody>
          <a:bodyPr/>
          <a:lstStyle/>
          <a:p>
            <a:fld id="{0DCF7CDC-BA1D-2645-80AB-933B26F8E332}" type="slidenum">
              <a:rPr lang="en-US" smtClean="0"/>
              <a:pPr/>
              <a:t>3</a:t>
            </a:fld>
            <a:endParaRPr lang="en-US" dirty="0"/>
          </a:p>
        </p:txBody>
      </p:sp>
      <p:graphicFrame>
        <p:nvGraphicFramePr>
          <p:cNvPr id="5" name="Group 173"/>
          <p:cNvGraphicFramePr>
            <a:graphicFrameLocks noGrp="1"/>
          </p:cNvGraphicFramePr>
          <p:nvPr>
            <p:ph idx="1"/>
            <p:extLst>
              <p:ext uri="{D42A27DB-BD31-4B8C-83A1-F6EECF244321}">
                <p14:modId xmlns:p14="http://schemas.microsoft.com/office/powerpoint/2010/main" val="3563796637"/>
              </p:ext>
            </p:extLst>
          </p:nvPr>
        </p:nvGraphicFramePr>
        <p:xfrm>
          <a:off x="1483860" y="880145"/>
          <a:ext cx="5758066" cy="5102061"/>
        </p:xfrm>
        <a:graphic>
          <a:graphicData uri="http://schemas.openxmlformats.org/drawingml/2006/table">
            <a:tbl>
              <a:tblPr/>
              <a:tblGrid>
                <a:gridCol w="2283792"/>
                <a:gridCol w="3474274"/>
              </a:tblGrid>
              <a:tr h="363317">
                <a:tc>
                  <a:txBody>
                    <a:bodyPr/>
                    <a:lstStyle/>
                    <a:p>
                      <a:pPr marL="0" marR="0" lvl="0" indent="0" algn="l" defTabSz="895350" rtl="0" eaLnBrk="1" fontAlgn="base" latinLnBrk="0" hangingPunct="1">
                        <a:lnSpc>
                          <a:spcPct val="100000"/>
                        </a:lnSpc>
                        <a:spcBef>
                          <a:spcPct val="0"/>
                        </a:spcBef>
                        <a:spcAft>
                          <a:spcPct val="0"/>
                        </a:spcAft>
                        <a:buClr>
                          <a:schemeClr val="tx2"/>
                        </a:buClr>
                        <a:buSzTx/>
                        <a:buFontTx/>
                        <a:buNone/>
                        <a:tabLst/>
                      </a:pPr>
                      <a:r>
                        <a:rPr kumimoji="0" lang="en-US" sz="1200" b="1" i="0" u="none" strike="noStrike" cap="none" normalizeH="0" baseline="0" dirty="0">
                          <a:ln>
                            <a:noFill/>
                          </a:ln>
                          <a:solidFill>
                            <a:srgbClr val="000000"/>
                          </a:solidFill>
                          <a:effectLst/>
                          <a:latin typeface="Arial"/>
                          <a:ea typeface="ＭＳ Ｐゴシック" charset="0"/>
                          <a:cs typeface="Arial"/>
                        </a:rPr>
                        <a:t>KPI</a:t>
                      </a:r>
                    </a:p>
                  </a:txBody>
                  <a:tcPr marL="91430" marR="91430" marT="91415" marB="91415" anchor="b" horzOverflow="overflow">
                    <a:lnL>
                      <a:noFill/>
                    </a:lnL>
                    <a:lnR>
                      <a:noFill/>
                    </a:lnR>
                    <a:lnT>
                      <a:noFill/>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95350" rtl="0" eaLnBrk="1" fontAlgn="base" latinLnBrk="0" hangingPunct="1">
                        <a:lnSpc>
                          <a:spcPct val="100000"/>
                        </a:lnSpc>
                        <a:spcBef>
                          <a:spcPct val="0"/>
                        </a:spcBef>
                        <a:spcAft>
                          <a:spcPct val="0"/>
                        </a:spcAft>
                        <a:buClr>
                          <a:schemeClr val="tx2"/>
                        </a:buClr>
                        <a:buSzTx/>
                        <a:buFontTx/>
                        <a:buNone/>
                        <a:tabLst/>
                      </a:pPr>
                      <a:r>
                        <a:rPr kumimoji="0" lang="en-US" sz="1200" b="1" i="0" u="none" strike="noStrike" cap="none" normalizeH="0" baseline="0" dirty="0">
                          <a:ln>
                            <a:noFill/>
                          </a:ln>
                          <a:solidFill>
                            <a:srgbClr val="000000"/>
                          </a:solidFill>
                          <a:effectLst/>
                          <a:latin typeface="Arial"/>
                          <a:ea typeface="ＭＳ Ｐゴシック" charset="0"/>
                          <a:cs typeface="Arial"/>
                        </a:rPr>
                        <a:t>Methodology</a:t>
                      </a:r>
                    </a:p>
                  </a:txBody>
                  <a:tcPr marL="91430" marR="91430" marT="91415" marB="91415" anchor="b" horzOverflow="overflow">
                    <a:lnL>
                      <a:noFill/>
                    </a:lnL>
                    <a:lnR>
                      <a:noFill/>
                    </a:lnR>
                    <a:lnT>
                      <a:noFill/>
                    </a:lnT>
                    <a:lnB w="9525" cap="flat" cmpd="sng" algn="ctr">
                      <a:solidFill>
                        <a:schemeClr val="tx1"/>
                      </a:solidFill>
                      <a:prstDash val="solid"/>
                      <a:round/>
                      <a:headEnd type="none" w="med" len="med"/>
                      <a:tailEnd type="none" w="med" len="med"/>
                    </a:lnB>
                    <a:lnTlToBr>
                      <a:noFill/>
                    </a:lnTlToBr>
                    <a:lnBlToTr>
                      <a:noFill/>
                    </a:lnBlToTr>
                    <a:noFill/>
                  </a:tcPr>
                </a:tc>
              </a:tr>
              <a:tr h="363317">
                <a:tc>
                  <a:txBody>
                    <a:bodyPr/>
                    <a:lstStyle/>
                    <a:p>
                      <a:pPr marL="0" marR="0" lvl="0" indent="0" algn="l" defTabSz="895350" rtl="0" eaLnBrk="1" fontAlgn="base" latinLnBrk="0" hangingPunct="1">
                        <a:lnSpc>
                          <a:spcPct val="100000"/>
                        </a:lnSpc>
                        <a:spcBef>
                          <a:spcPct val="0"/>
                        </a:spcBef>
                        <a:spcAft>
                          <a:spcPct val="0"/>
                        </a:spcAft>
                        <a:buClr>
                          <a:schemeClr val="tx2"/>
                        </a:buClr>
                        <a:buSzTx/>
                        <a:buFontTx/>
                        <a:buNone/>
                        <a:tabLst/>
                      </a:pPr>
                      <a:r>
                        <a:rPr kumimoji="0" lang="en-US" sz="1200" b="1" i="0" u="none" strike="noStrike" cap="none" normalizeH="0" baseline="0" dirty="0">
                          <a:ln>
                            <a:noFill/>
                          </a:ln>
                          <a:solidFill>
                            <a:srgbClr val="000000"/>
                          </a:solidFill>
                          <a:effectLst/>
                          <a:latin typeface="Arial"/>
                          <a:ea typeface="ＭＳ Ｐゴシック" charset="0"/>
                          <a:cs typeface="Arial"/>
                        </a:rPr>
                        <a:t>Energy </a:t>
                      </a:r>
                      <a:r>
                        <a:rPr kumimoji="0" lang="en-US" sz="1200" b="1" i="0" u="none" strike="noStrike" cap="none" normalizeH="0" baseline="0" dirty="0" smtClean="0">
                          <a:ln>
                            <a:noFill/>
                          </a:ln>
                          <a:solidFill>
                            <a:srgbClr val="000000"/>
                          </a:solidFill>
                          <a:effectLst/>
                          <a:latin typeface="Arial"/>
                          <a:ea typeface="ＭＳ Ｐゴシック" charset="0"/>
                          <a:cs typeface="Arial"/>
                        </a:rPr>
                        <a:t>Productivity</a:t>
                      </a:r>
                      <a:endParaRPr kumimoji="0" lang="en-US" sz="1200" b="1" i="0" u="none" strike="noStrike" cap="none" normalizeH="0" baseline="0" dirty="0">
                        <a:ln>
                          <a:noFill/>
                        </a:ln>
                        <a:solidFill>
                          <a:srgbClr val="000000"/>
                        </a:solidFill>
                        <a:effectLst/>
                        <a:latin typeface="Arial"/>
                        <a:ea typeface="ＭＳ Ｐゴシック" charset="0"/>
                        <a:cs typeface="Arial"/>
                      </a:endParaRPr>
                    </a:p>
                  </a:txBody>
                  <a:tcPr marL="91430" marR="91430" marT="91415" marB="91415" anchor="ctr" horzOverflow="overflow">
                    <a:lnL>
                      <a:noFill/>
                    </a:lnL>
                    <a:lnR>
                      <a:noFill/>
                    </a:lnR>
                    <a:lnT w="9525" cap="flat" cmpd="sng" algn="ctr">
                      <a:solidFill>
                        <a:schemeClr val="tx1"/>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1587" marR="0" lvl="1" indent="0" algn="l" defTabSz="895350" rtl="0" eaLnBrk="1" fontAlgn="base" latinLnBrk="0" hangingPunct="1">
                        <a:lnSpc>
                          <a:spcPct val="100000"/>
                        </a:lnSpc>
                        <a:spcBef>
                          <a:spcPct val="0"/>
                        </a:spcBef>
                        <a:spcAft>
                          <a:spcPct val="0"/>
                        </a:spcAft>
                        <a:buClr>
                          <a:schemeClr val="tx2"/>
                        </a:buClr>
                        <a:buSzPct val="125000"/>
                        <a:buFont typeface="Arial" charset="0"/>
                        <a:buNone/>
                        <a:tabLst/>
                      </a:pPr>
                      <a:r>
                        <a:rPr kumimoji="0" lang="en-US" sz="1200" b="0" i="0" u="none" strike="noStrike" cap="none" normalizeH="0" baseline="0" dirty="0">
                          <a:ln>
                            <a:noFill/>
                          </a:ln>
                          <a:solidFill>
                            <a:srgbClr val="000000"/>
                          </a:solidFill>
                          <a:effectLst/>
                          <a:latin typeface="Arial"/>
                          <a:ea typeface="ＭＳ Ｐゴシック" charset="0"/>
                          <a:cs typeface="Arial"/>
                        </a:rPr>
                        <a:t>Revenue / energy use</a:t>
                      </a:r>
                    </a:p>
                  </a:txBody>
                  <a:tcPr marL="91430" marR="91430" marT="91415" marB="91415" anchor="ctr" horzOverflow="overflow">
                    <a:lnL>
                      <a:noFill/>
                    </a:lnL>
                    <a:lnR>
                      <a:noFill/>
                    </a:lnR>
                    <a:lnT w="9525" cap="flat" cmpd="sng" algn="ctr">
                      <a:solidFill>
                        <a:schemeClr val="tx1"/>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363317">
                <a:tc>
                  <a:txBody>
                    <a:bodyPr/>
                    <a:lstStyle/>
                    <a:p>
                      <a:pPr marL="0" marR="0" lvl="0" indent="0" algn="l" defTabSz="895350" rtl="0" eaLnBrk="1" fontAlgn="base" latinLnBrk="0" hangingPunct="1">
                        <a:lnSpc>
                          <a:spcPct val="100000"/>
                        </a:lnSpc>
                        <a:spcBef>
                          <a:spcPct val="0"/>
                        </a:spcBef>
                        <a:spcAft>
                          <a:spcPct val="0"/>
                        </a:spcAft>
                        <a:buClr>
                          <a:schemeClr val="tx2"/>
                        </a:buClr>
                        <a:buSzTx/>
                        <a:buFontTx/>
                        <a:buNone/>
                        <a:tabLst/>
                      </a:pPr>
                      <a:r>
                        <a:rPr kumimoji="0" lang="en-US" sz="1200" b="1" i="0" u="none" strike="noStrike" cap="none" normalizeH="0" baseline="0" dirty="0">
                          <a:ln>
                            <a:noFill/>
                          </a:ln>
                          <a:solidFill>
                            <a:srgbClr val="000000"/>
                          </a:solidFill>
                          <a:effectLst/>
                          <a:latin typeface="Arial"/>
                          <a:ea typeface="ＭＳ Ｐゴシック" charset="0"/>
                          <a:cs typeface="Arial"/>
                        </a:rPr>
                        <a:t>Carbon </a:t>
                      </a:r>
                      <a:r>
                        <a:rPr kumimoji="0" lang="en-US" sz="1200" b="1" i="0" u="none" strike="noStrike" cap="none" normalizeH="0" baseline="0" dirty="0" smtClean="0">
                          <a:ln>
                            <a:noFill/>
                          </a:ln>
                          <a:solidFill>
                            <a:srgbClr val="000000"/>
                          </a:solidFill>
                          <a:effectLst/>
                          <a:latin typeface="Arial"/>
                          <a:ea typeface="ＭＳ Ｐゴシック" charset="0"/>
                          <a:cs typeface="Arial"/>
                        </a:rPr>
                        <a:t>Productivity</a:t>
                      </a:r>
                      <a:endParaRPr kumimoji="0" lang="en-US" sz="1200" b="1" i="0" u="none" strike="noStrike" cap="none" normalizeH="0" baseline="0" dirty="0">
                        <a:ln>
                          <a:noFill/>
                        </a:ln>
                        <a:solidFill>
                          <a:srgbClr val="000000"/>
                        </a:solidFill>
                        <a:effectLst/>
                        <a:latin typeface="Arial"/>
                        <a:ea typeface="ＭＳ Ｐゴシック" charset="0"/>
                        <a:cs typeface="Arial"/>
                      </a:endParaRPr>
                    </a:p>
                  </a:txBody>
                  <a:tcPr marL="91430" marR="91430" marT="91415" marB="91415" anchor="ctr" horzOverflow="overflow">
                    <a:lnL>
                      <a:noFill/>
                    </a:lnL>
                    <a:lnR>
                      <a:noFill/>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1587" marR="0" lvl="1" indent="0" algn="l" defTabSz="895350" rtl="0" eaLnBrk="1" fontAlgn="base" latinLnBrk="0" hangingPunct="1">
                        <a:lnSpc>
                          <a:spcPct val="100000"/>
                        </a:lnSpc>
                        <a:spcBef>
                          <a:spcPct val="0"/>
                        </a:spcBef>
                        <a:spcAft>
                          <a:spcPct val="0"/>
                        </a:spcAft>
                        <a:buClr>
                          <a:schemeClr val="tx2"/>
                        </a:buClr>
                        <a:buSzPct val="125000"/>
                        <a:buFont typeface="Arial" charset="0"/>
                        <a:buNone/>
                        <a:tabLst/>
                      </a:pPr>
                      <a:r>
                        <a:rPr kumimoji="0" lang="en-US" sz="1200" b="0" i="0" u="none" strike="noStrike" cap="none" normalizeH="0" baseline="0" dirty="0">
                          <a:ln>
                            <a:noFill/>
                          </a:ln>
                          <a:solidFill>
                            <a:srgbClr val="000000"/>
                          </a:solidFill>
                          <a:effectLst/>
                          <a:latin typeface="Arial"/>
                          <a:ea typeface="ＭＳ Ｐゴシック" charset="0"/>
                          <a:cs typeface="Arial"/>
                        </a:rPr>
                        <a:t>Revenue / GHG emissions</a:t>
                      </a:r>
                    </a:p>
                  </a:txBody>
                  <a:tcPr marL="91430" marR="91430" marT="91415" marB="91415" anchor="ctr" horzOverflow="overflow">
                    <a:lnL>
                      <a:noFill/>
                    </a:lnL>
                    <a:lnR>
                      <a:noFill/>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363317">
                <a:tc>
                  <a:txBody>
                    <a:bodyPr/>
                    <a:lstStyle/>
                    <a:p>
                      <a:pPr marL="0" marR="0" lvl="0" indent="0" algn="l" defTabSz="895350" rtl="0" eaLnBrk="1" fontAlgn="base" latinLnBrk="0" hangingPunct="1">
                        <a:lnSpc>
                          <a:spcPct val="100000"/>
                        </a:lnSpc>
                        <a:spcBef>
                          <a:spcPct val="0"/>
                        </a:spcBef>
                        <a:spcAft>
                          <a:spcPct val="0"/>
                        </a:spcAft>
                        <a:buClr>
                          <a:schemeClr val="tx2"/>
                        </a:buClr>
                        <a:buSzTx/>
                        <a:buFontTx/>
                        <a:buNone/>
                        <a:tabLst/>
                      </a:pPr>
                      <a:r>
                        <a:rPr kumimoji="0" lang="en-US" sz="1200" b="1" i="0" u="none" strike="noStrike" cap="none" normalizeH="0" baseline="0" dirty="0">
                          <a:ln>
                            <a:noFill/>
                          </a:ln>
                          <a:solidFill>
                            <a:srgbClr val="000000"/>
                          </a:solidFill>
                          <a:effectLst/>
                          <a:latin typeface="Arial"/>
                          <a:ea typeface="ＭＳ Ｐゴシック" charset="0"/>
                          <a:cs typeface="Arial"/>
                        </a:rPr>
                        <a:t>Water </a:t>
                      </a:r>
                      <a:r>
                        <a:rPr kumimoji="0" lang="en-US" sz="1200" b="1" i="0" u="none" strike="noStrike" cap="none" normalizeH="0" baseline="0" dirty="0" smtClean="0">
                          <a:ln>
                            <a:noFill/>
                          </a:ln>
                          <a:solidFill>
                            <a:srgbClr val="000000"/>
                          </a:solidFill>
                          <a:effectLst/>
                          <a:latin typeface="Arial"/>
                          <a:ea typeface="ＭＳ Ｐゴシック" charset="0"/>
                          <a:cs typeface="Arial"/>
                        </a:rPr>
                        <a:t>Productivity</a:t>
                      </a:r>
                      <a:endParaRPr kumimoji="0" lang="en-US" sz="1200" b="1" i="0" u="none" strike="noStrike" cap="none" normalizeH="0" baseline="0" dirty="0">
                        <a:ln>
                          <a:noFill/>
                        </a:ln>
                        <a:solidFill>
                          <a:srgbClr val="000000"/>
                        </a:solidFill>
                        <a:effectLst/>
                        <a:latin typeface="Arial"/>
                        <a:ea typeface="ＭＳ Ｐゴシック" charset="0"/>
                        <a:cs typeface="Arial"/>
                      </a:endParaRPr>
                    </a:p>
                  </a:txBody>
                  <a:tcPr marL="91430" marR="91430" marT="91415" marB="91415" anchor="ctr" horzOverflow="overflow">
                    <a:lnL>
                      <a:noFill/>
                    </a:lnL>
                    <a:lnR>
                      <a:noFill/>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marL="1587" marR="0" lvl="1" indent="0" algn="l" defTabSz="895350" rtl="0" eaLnBrk="1" fontAlgn="base" latinLnBrk="0" hangingPunct="1">
                        <a:lnSpc>
                          <a:spcPct val="100000"/>
                        </a:lnSpc>
                        <a:spcBef>
                          <a:spcPct val="0"/>
                        </a:spcBef>
                        <a:spcAft>
                          <a:spcPct val="0"/>
                        </a:spcAft>
                        <a:buClr>
                          <a:schemeClr val="tx2"/>
                        </a:buClr>
                        <a:buSzPct val="125000"/>
                        <a:buFont typeface="Arial" charset="0"/>
                        <a:buNone/>
                        <a:tabLst/>
                      </a:pPr>
                      <a:r>
                        <a:rPr kumimoji="0" lang="en-US" sz="1200" b="0" i="0" u="none" strike="noStrike" cap="none" normalizeH="0" baseline="0" dirty="0">
                          <a:ln>
                            <a:noFill/>
                          </a:ln>
                          <a:solidFill>
                            <a:srgbClr val="000000"/>
                          </a:solidFill>
                          <a:effectLst/>
                          <a:latin typeface="Arial"/>
                          <a:ea typeface="ＭＳ Ｐゴシック" charset="0"/>
                          <a:cs typeface="Arial"/>
                        </a:rPr>
                        <a:t>Revenue / water </a:t>
                      </a:r>
                      <a:r>
                        <a:rPr kumimoji="0" lang="en-US" sz="1200" b="0" i="0" u="none" strike="noStrike" cap="none" normalizeH="0" baseline="0" dirty="0" smtClean="0">
                          <a:ln>
                            <a:noFill/>
                          </a:ln>
                          <a:solidFill>
                            <a:srgbClr val="000000"/>
                          </a:solidFill>
                          <a:effectLst/>
                          <a:latin typeface="Arial"/>
                          <a:ea typeface="ＭＳ Ｐゴシック" charset="0"/>
                          <a:cs typeface="Arial"/>
                        </a:rPr>
                        <a:t>withdrawal</a:t>
                      </a:r>
                      <a:endParaRPr kumimoji="0" lang="en-US" sz="1200" b="0" i="0" u="none" strike="noStrike" cap="none" normalizeH="0" baseline="0" dirty="0">
                        <a:ln>
                          <a:noFill/>
                        </a:ln>
                        <a:solidFill>
                          <a:srgbClr val="000000"/>
                        </a:solidFill>
                        <a:effectLst/>
                        <a:latin typeface="Arial"/>
                        <a:ea typeface="ＭＳ Ｐゴシック" charset="0"/>
                        <a:cs typeface="Arial"/>
                      </a:endParaRPr>
                    </a:p>
                  </a:txBody>
                  <a:tcPr marL="91430" marR="91430" marT="91415" marB="91415" anchor="ctr" horzOverflow="overflow">
                    <a:lnL>
                      <a:noFill/>
                    </a:lnL>
                    <a:lnR>
                      <a:noFill/>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380303">
                <a:tc>
                  <a:txBody>
                    <a:bodyPr/>
                    <a:lstStyle/>
                    <a:p>
                      <a:pPr marL="0" marR="0" lvl="0" indent="0" algn="l" defTabSz="895350" rtl="0" eaLnBrk="1" fontAlgn="base" latinLnBrk="0" hangingPunct="1">
                        <a:lnSpc>
                          <a:spcPct val="100000"/>
                        </a:lnSpc>
                        <a:spcBef>
                          <a:spcPct val="0"/>
                        </a:spcBef>
                        <a:spcAft>
                          <a:spcPct val="0"/>
                        </a:spcAft>
                        <a:buClr>
                          <a:schemeClr val="tx2"/>
                        </a:buClr>
                        <a:buSzTx/>
                        <a:buFontTx/>
                        <a:buNone/>
                        <a:tabLst/>
                      </a:pPr>
                      <a:r>
                        <a:rPr kumimoji="0" lang="en-US" sz="1200" b="1" i="0" u="none" strike="noStrike" cap="none" normalizeH="0" baseline="0" dirty="0">
                          <a:ln>
                            <a:noFill/>
                          </a:ln>
                          <a:solidFill>
                            <a:srgbClr val="000000"/>
                          </a:solidFill>
                          <a:effectLst/>
                          <a:latin typeface="Arial"/>
                          <a:ea typeface="ＭＳ Ｐゴシック" charset="0"/>
                          <a:cs typeface="Arial"/>
                        </a:rPr>
                        <a:t>Waste </a:t>
                      </a:r>
                      <a:r>
                        <a:rPr kumimoji="0" lang="en-US" sz="1200" b="1" i="0" u="none" strike="noStrike" cap="none" normalizeH="0" baseline="0" dirty="0" smtClean="0">
                          <a:ln>
                            <a:noFill/>
                          </a:ln>
                          <a:solidFill>
                            <a:srgbClr val="000000"/>
                          </a:solidFill>
                          <a:effectLst/>
                          <a:latin typeface="Arial"/>
                          <a:ea typeface="ＭＳ Ｐゴシック" charset="0"/>
                          <a:cs typeface="Arial"/>
                        </a:rPr>
                        <a:t>Productivity</a:t>
                      </a:r>
                      <a:endParaRPr kumimoji="0" lang="en-US" sz="1200" b="1" i="0" u="none" strike="noStrike" cap="none" normalizeH="0" baseline="0" dirty="0">
                        <a:ln>
                          <a:noFill/>
                        </a:ln>
                        <a:solidFill>
                          <a:srgbClr val="000000"/>
                        </a:solidFill>
                        <a:effectLst/>
                        <a:latin typeface="Arial"/>
                        <a:ea typeface="ＭＳ Ｐゴシック" charset="0"/>
                        <a:cs typeface="Arial"/>
                      </a:endParaRPr>
                    </a:p>
                  </a:txBody>
                  <a:tcPr marL="91430" marR="91430" marT="91415" marB="91415" anchor="ctr" horzOverflow="overflow">
                    <a:lnL>
                      <a:noFill/>
                    </a:lnL>
                    <a:lnR>
                      <a:noFill/>
                    </a:lnR>
                    <a:lnT w="12700" cap="flat" cmpd="sng" algn="ctr">
                      <a:solidFill>
                        <a:srgbClr val="EAEAEA"/>
                      </a:solidFill>
                      <a:prstDash val="solid"/>
                      <a:round/>
                      <a:headEnd type="none" w="med" len="med"/>
                      <a:tailEnd type="none" w="med" len="med"/>
                    </a:lnT>
                    <a:lnB w="9525" cap="flat" cmpd="sng" algn="ctr">
                      <a:solidFill>
                        <a:srgbClr val="A6A6A6"/>
                      </a:solidFill>
                      <a:prstDash val="sysDash"/>
                      <a:round/>
                      <a:headEnd type="none" w="med" len="med"/>
                      <a:tailEnd type="none" w="med" len="med"/>
                    </a:lnB>
                    <a:lnTlToBr>
                      <a:noFill/>
                    </a:lnTlToBr>
                    <a:lnBlToTr>
                      <a:noFill/>
                    </a:lnBlToTr>
                    <a:noFill/>
                  </a:tcPr>
                </a:tc>
                <a:tc>
                  <a:txBody>
                    <a:bodyPr/>
                    <a:lstStyle/>
                    <a:p>
                      <a:pPr marL="1587" marR="0" lvl="1" indent="0" algn="l" defTabSz="895350" rtl="0" eaLnBrk="1" fontAlgn="base" latinLnBrk="0" hangingPunct="1">
                        <a:lnSpc>
                          <a:spcPct val="100000"/>
                        </a:lnSpc>
                        <a:spcBef>
                          <a:spcPct val="0"/>
                        </a:spcBef>
                        <a:spcAft>
                          <a:spcPct val="0"/>
                        </a:spcAft>
                        <a:buClr>
                          <a:schemeClr val="tx2"/>
                        </a:buClr>
                        <a:buSzPct val="125000"/>
                        <a:buFont typeface="Arial" charset="0"/>
                        <a:buNone/>
                        <a:tabLst/>
                      </a:pPr>
                      <a:r>
                        <a:rPr kumimoji="0" lang="en-US" sz="1200" b="0" i="0" u="none" strike="noStrike" cap="none" normalizeH="0" baseline="0" dirty="0">
                          <a:ln>
                            <a:noFill/>
                          </a:ln>
                          <a:solidFill>
                            <a:srgbClr val="000000"/>
                          </a:solidFill>
                          <a:effectLst/>
                          <a:latin typeface="Arial"/>
                          <a:ea typeface="ＭＳ Ｐゴシック" charset="0"/>
                          <a:cs typeface="Arial"/>
                        </a:rPr>
                        <a:t>Revenue / </a:t>
                      </a:r>
                      <a:r>
                        <a:rPr kumimoji="0" lang="en-US" sz="1200" b="0" i="0" u="none" strike="noStrike" cap="none" normalizeH="0" baseline="0" dirty="0" smtClean="0">
                          <a:ln>
                            <a:noFill/>
                          </a:ln>
                          <a:solidFill>
                            <a:srgbClr val="000000"/>
                          </a:solidFill>
                          <a:effectLst/>
                          <a:latin typeface="Arial"/>
                          <a:ea typeface="ＭＳ Ｐゴシック" charset="0"/>
                          <a:cs typeface="Arial"/>
                        </a:rPr>
                        <a:t>non-recycled/reused waste generated</a:t>
                      </a:r>
                      <a:endParaRPr kumimoji="0" lang="en-US" sz="1200" b="0" i="0" u="none" strike="noStrike" cap="none" normalizeH="0" baseline="0" dirty="0">
                        <a:ln>
                          <a:noFill/>
                        </a:ln>
                        <a:solidFill>
                          <a:srgbClr val="000000"/>
                        </a:solidFill>
                        <a:effectLst/>
                        <a:latin typeface="Arial"/>
                        <a:ea typeface="ＭＳ Ｐゴシック" charset="0"/>
                        <a:cs typeface="Arial"/>
                      </a:endParaRPr>
                    </a:p>
                  </a:txBody>
                  <a:tcPr marL="91430" marR="91430" marT="91415" marB="91415" anchor="ctr" horzOverflow="overflow">
                    <a:lnL>
                      <a:noFill/>
                    </a:lnL>
                    <a:lnR>
                      <a:noFill/>
                    </a:lnR>
                    <a:lnT w="12700" cap="flat" cmpd="sng" algn="ctr">
                      <a:solidFill>
                        <a:srgbClr val="EAEAEA"/>
                      </a:solidFill>
                      <a:prstDash val="solid"/>
                      <a:round/>
                      <a:headEnd type="none" w="med" len="med"/>
                      <a:tailEnd type="none" w="med" len="med"/>
                    </a:lnT>
                    <a:lnB w="9525" cap="flat" cmpd="sng" algn="ctr">
                      <a:solidFill>
                        <a:srgbClr val="A6A6A6"/>
                      </a:solidFill>
                      <a:prstDash val="sysDash"/>
                      <a:round/>
                      <a:headEnd type="none" w="med" len="med"/>
                      <a:tailEnd type="none" w="med" len="med"/>
                    </a:lnB>
                    <a:lnTlToBr>
                      <a:noFill/>
                    </a:lnTlToBr>
                    <a:lnBlToTr>
                      <a:noFill/>
                    </a:lnBlToTr>
                    <a:noFill/>
                  </a:tcPr>
                </a:tc>
              </a:tr>
              <a:tr h="325806">
                <a:tc>
                  <a:txBody>
                    <a:bodyPr/>
                    <a:lstStyle/>
                    <a:p>
                      <a:pPr>
                        <a:lnSpc>
                          <a:spcPct val="115000"/>
                        </a:lnSpc>
                        <a:spcAft>
                          <a:spcPts val="0"/>
                        </a:spcAft>
                      </a:pPr>
                      <a:r>
                        <a:rPr lang="en-US" sz="1200" b="1" dirty="0">
                          <a:solidFill>
                            <a:srgbClr val="000000"/>
                          </a:solidFill>
                          <a:effectLst/>
                          <a:latin typeface="Arial"/>
                          <a:ea typeface="Times New Roman"/>
                          <a:cs typeface="Arial"/>
                        </a:rPr>
                        <a:t>Innovation Capacity</a:t>
                      </a:r>
                      <a:endParaRPr lang="en-US" sz="1200" dirty="0">
                        <a:effectLst/>
                        <a:latin typeface="Arial"/>
                        <a:ea typeface="ＭＳ Ｐゴシック"/>
                        <a:cs typeface="Arial"/>
                      </a:endParaRPr>
                    </a:p>
                  </a:txBody>
                  <a:tcPr marL="68580" marR="68580" marT="0" marB="0" anchor="ctr">
                    <a:lnL>
                      <a:noFill/>
                    </a:lnL>
                    <a:lnR>
                      <a:noFill/>
                    </a:lnR>
                    <a:lnT w="9525" cap="flat" cmpd="sng" algn="ctr">
                      <a:solidFill>
                        <a:srgbClr val="A6A6A6"/>
                      </a:solidFill>
                      <a:prstDash val="sysDash"/>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a:lnSpc>
                          <a:spcPct val="115000"/>
                        </a:lnSpc>
                        <a:spcAft>
                          <a:spcPts val="0"/>
                        </a:spcAft>
                      </a:pPr>
                      <a:r>
                        <a:rPr lang="en-US" sz="1200" dirty="0">
                          <a:solidFill>
                            <a:srgbClr val="000000"/>
                          </a:solidFill>
                          <a:effectLst/>
                          <a:latin typeface="Arial"/>
                          <a:ea typeface="Times New Roman"/>
                          <a:cs typeface="Arial"/>
                        </a:rPr>
                        <a:t>R&amp;D </a:t>
                      </a:r>
                      <a:r>
                        <a:rPr lang="en-US" sz="1200" dirty="0" smtClean="0">
                          <a:solidFill>
                            <a:srgbClr val="000000"/>
                          </a:solidFill>
                          <a:effectLst/>
                          <a:latin typeface="Arial"/>
                          <a:ea typeface="Times New Roman"/>
                          <a:cs typeface="Arial"/>
                        </a:rPr>
                        <a:t>expenses / revenue</a:t>
                      </a:r>
                      <a:endParaRPr lang="en-US" sz="1200" dirty="0">
                        <a:effectLst/>
                        <a:latin typeface="Arial"/>
                        <a:ea typeface="ＭＳ Ｐゴシック"/>
                        <a:cs typeface="Arial"/>
                      </a:endParaRPr>
                    </a:p>
                  </a:txBody>
                  <a:tcPr marL="68580" marR="68580" marT="0" marB="0" anchor="ctr">
                    <a:lnL>
                      <a:noFill/>
                    </a:lnL>
                    <a:lnR>
                      <a:noFill/>
                    </a:lnR>
                    <a:lnT w="9525" cap="flat" cmpd="sng" algn="ctr">
                      <a:solidFill>
                        <a:srgbClr val="A6A6A6"/>
                      </a:solidFill>
                      <a:prstDash val="sysDash"/>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325806">
                <a:tc>
                  <a:txBody>
                    <a:bodyPr/>
                    <a:lstStyle/>
                    <a:p>
                      <a:pPr>
                        <a:lnSpc>
                          <a:spcPct val="115000"/>
                        </a:lnSpc>
                        <a:spcAft>
                          <a:spcPts val="0"/>
                        </a:spcAft>
                      </a:pPr>
                      <a:r>
                        <a:rPr lang="en-US" sz="1200" b="1" dirty="0">
                          <a:solidFill>
                            <a:srgbClr val="000000"/>
                          </a:solidFill>
                          <a:effectLst/>
                          <a:latin typeface="Arial"/>
                          <a:ea typeface="Times New Roman"/>
                          <a:cs typeface="Arial"/>
                        </a:rPr>
                        <a:t>Percentage Tax Paid</a:t>
                      </a:r>
                      <a:endParaRPr lang="en-US" sz="1200" dirty="0">
                        <a:effectLst/>
                        <a:latin typeface="Arial"/>
                        <a:ea typeface="ＭＳ Ｐゴシック"/>
                        <a:cs typeface="Arial"/>
                      </a:endParaRPr>
                    </a:p>
                  </a:txBody>
                  <a:tcPr marL="68580" marR="68580" marT="0" marB="0" anchor="ctr">
                    <a:lnL>
                      <a:noFill/>
                    </a:lnL>
                    <a:lnR>
                      <a:noFill/>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a:lnSpc>
                          <a:spcPct val="115000"/>
                        </a:lnSpc>
                        <a:spcAft>
                          <a:spcPts val="0"/>
                        </a:spcAft>
                      </a:pPr>
                      <a:r>
                        <a:rPr lang="en-US" sz="1200" dirty="0">
                          <a:solidFill>
                            <a:schemeClr val="tx1"/>
                          </a:solidFill>
                          <a:effectLst/>
                          <a:latin typeface="Arial"/>
                          <a:ea typeface="Times New Roman"/>
                          <a:cs typeface="Arial"/>
                        </a:rPr>
                        <a:t>Cash </a:t>
                      </a:r>
                      <a:r>
                        <a:rPr lang="en-US" sz="1200" dirty="0" smtClean="0">
                          <a:solidFill>
                            <a:schemeClr val="tx1"/>
                          </a:solidFill>
                          <a:effectLst/>
                          <a:latin typeface="Arial"/>
                          <a:ea typeface="Times New Roman"/>
                          <a:cs typeface="Arial"/>
                        </a:rPr>
                        <a:t>tax / EBITDA</a:t>
                      </a:r>
                      <a:endParaRPr lang="en-US" sz="1200" dirty="0">
                        <a:solidFill>
                          <a:schemeClr val="tx1"/>
                        </a:solidFill>
                        <a:effectLst/>
                        <a:latin typeface="Arial"/>
                        <a:ea typeface="ＭＳ Ｐゴシック"/>
                        <a:cs typeface="Arial"/>
                      </a:endParaRPr>
                    </a:p>
                  </a:txBody>
                  <a:tcPr marL="68580" marR="68580" marT="0" marB="0" anchor="ctr">
                    <a:lnL>
                      <a:noFill/>
                    </a:lnL>
                    <a:lnR>
                      <a:noFill/>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417871">
                <a:tc>
                  <a:txBody>
                    <a:bodyPr/>
                    <a:lstStyle/>
                    <a:p>
                      <a:pPr>
                        <a:lnSpc>
                          <a:spcPct val="115000"/>
                        </a:lnSpc>
                        <a:spcAft>
                          <a:spcPts val="0"/>
                        </a:spcAft>
                      </a:pPr>
                      <a:r>
                        <a:rPr lang="en-US" sz="1200" b="1" dirty="0">
                          <a:solidFill>
                            <a:srgbClr val="000000"/>
                          </a:solidFill>
                          <a:effectLst/>
                          <a:latin typeface="Arial"/>
                          <a:ea typeface="Times New Roman"/>
                          <a:cs typeface="Arial"/>
                        </a:rPr>
                        <a:t>CEO-Average </a:t>
                      </a:r>
                      <a:r>
                        <a:rPr lang="en-US" sz="1200" b="1" dirty="0" smtClean="0">
                          <a:solidFill>
                            <a:srgbClr val="000000"/>
                          </a:solidFill>
                          <a:effectLst/>
                          <a:latin typeface="Arial"/>
                          <a:ea typeface="Times New Roman"/>
                          <a:cs typeface="Arial"/>
                        </a:rPr>
                        <a:t>Employee</a:t>
                      </a:r>
                      <a:r>
                        <a:rPr lang="en-US" sz="1200" b="1" baseline="0" dirty="0" smtClean="0">
                          <a:solidFill>
                            <a:srgbClr val="000000"/>
                          </a:solidFill>
                          <a:effectLst/>
                          <a:latin typeface="Arial"/>
                          <a:ea typeface="Times New Roman"/>
                          <a:cs typeface="Arial"/>
                        </a:rPr>
                        <a:t> </a:t>
                      </a:r>
                      <a:r>
                        <a:rPr lang="en-US" sz="1200" b="1" dirty="0" smtClean="0">
                          <a:solidFill>
                            <a:srgbClr val="000000"/>
                          </a:solidFill>
                          <a:effectLst/>
                          <a:latin typeface="Arial"/>
                          <a:ea typeface="Times New Roman"/>
                          <a:cs typeface="Arial"/>
                        </a:rPr>
                        <a:t>Pay</a:t>
                      </a:r>
                      <a:endParaRPr lang="en-US" sz="1200" dirty="0">
                        <a:effectLst/>
                        <a:latin typeface="Arial"/>
                        <a:ea typeface="ＭＳ Ｐゴシック"/>
                        <a:cs typeface="Arial"/>
                      </a:endParaRPr>
                    </a:p>
                  </a:txBody>
                  <a:tcPr marL="68580" marR="68580" marT="0" marB="0" anchor="ctr">
                    <a:lnL>
                      <a:noFill/>
                    </a:lnL>
                    <a:lnR>
                      <a:noFill/>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a:lnSpc>
                          <a:spcPct val="115000"/>
                        </a:lnSpc>
                        <a:spcAft>
                          <a:spcPts val="0"/>
                        </a:spcAft>
                      </a:pPr>
                      <a:r>
                        <a:rPr lang="en-US" sz="1200" dirty="0">
                          <a:solidFill>
                            <a:srgbClr val="000000"/>
                          </a:solidFill>
                          <a:effectLst/>
                          <a:latin typeface="Arial"/>
                          <a:ea typeface="Times New Roman"/>
                          <a:cs typeface="Arial"/>
                        </a:rPr>
                        <a:t>CEO </a:t>
                      </a:r>
                      <a:r>
                        <a:rPr lang="en-US" sz="1200" dirty="0" smtClean="0">
                          <a:solidFill>
                            <a:srgbClr val="000000"/>
                          </a:solidFill>
                          <a:effectLst/>
                          <a:latin typeface="Arial"/>
                          <a:ea typeface="Times New Roman"/>
                          <a:cs typeface="Arial"/>
                        </a:rPr>
                        <a:t>compensation / average </a:t>
                      </a:r>
                      <a:r>
                        <a:rPr lang="en-US" sz="1200" dirty="0">
                          <a:solidFill>
                            <a:srgbClr val="000000"/>
                          </a:solidFill>
                          <a:effectLst/>
                          <a:latin typeface="Arial"/>
                          <a:ea typeface="Times New Roman"/>
                          <a:cs typeface="Arial"/>
                        </a:rPr>
                        <a:t>employee compensation</a:t>
                      </a:r>
                      <a:endParaRPr lang="en-US" sz="1200" dirty="0">
                        <a:effectLst/>
                        <a:latin typeface="Arial"/>
                        <a:ea typeface="ＭＳ Ｐゴシック"/>
                        <a:cs typeface="Arial"/>
                      </a:endParaRPr>
                    </a:p>
                  </a:txBody>
                  <a:tcPr marL="68580" marR="68580" marT="0" marB="0" anchor="ctr">
                    <a:lnL>
                      <a:noFill/>
                    </a:lnL>
                    <a:lnR>
                      <a:noFill/>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325806">
                <a:tc>
                  <a:txBody>
                    <a:bodyPr/>
                    <a:lstStyle/>
                    <a:p>
                      <a:pPr>
                        <a:lnSpc>
                          <a:spcPct val="115000"/>
                        </a:lnSpc>
                        <a:spcAft>
                          <a:spcPts val="0"/>
                        </a:spcAft>
                      </a:pPr>
                      <a:r>
                        <a:rPr lang="en-US" sz="1200" b="1" dirty="0" smtClean="0">
                          <a:effectLst/>
                          <a:latin typeface="Arial"/>
                          <a:ea typeface="ＭＳ Ｐゴシック"/>
                          <a:cs typeface="Arial"/>
                        </a:rPr>
                        <a:t>Pension</a:t>
                      </a:r>
                      <a:r>
                        <a:rPr lang="en-US" sz="1200" b="1" baseline="0" dirty="0" smtClean="0">
                          <a:effectLst/>
                          <a:latin typeface="Arial"/>
                          <a:ea typeface="ＭＳ Ｐゴシック"/>
                          <a:cs typeface="Arial"/>
                        </a:rPr>
                        <a:t> Fund Status</a:t>
                      </a:r>
                      <a:endParaRPr lang="en-US" sz="1200" b="1" dirty="0">
                        <a:effectLst/>
                        <a:latin typeface="Arial"/>
                        <a:ea typeface="ＭＳ Ｐゴシック"/>
                        <a:cs typeface="Arial"/>
                      </a:endParaRPr>
                    </a:p>
                  </a:txBody>
                  <a:tcPr marL="68579" marR="68579" marT="46811" marB="46811" anchor="ctr">
                    <a:lnL>
                      <a:noFill/>
                    </a:lnL>
                    <a:lnR>
                      <a:noFill/>
                    </a:lnR>
                    <a:lnT w="12700" cap="flat" cmpd="sng" algn="ctr">
                      <a:solidFill>
                        <a:srgbClr val="EAEAEA"/>
                      </a:solidFill>
                      <a:prstDash val="solid"/>
                      <a:round/>
                      <a:headEnd type="none" w="med" len="med"/>
                      <a:tailEnd type="none" w="med" len="med"/>
                    </a:lnT>
                    <a:lnB w="9525" cap="flat" cmpd="sng" algn="ctr">
                      <a:solidFill>
                        <a:srgbClr val="A6A6A6"/>
                      </a:solidFill>
                      <a:prstDash val="sysDash"/>
                      <a:round/>
                      <a:headEnd type="none" w="med" len="med"/>
                      <a:tailEnd type="none" w="med" len="med"/>
                    </a:lnB>
                    <a:lnTlToBr>
                      <a:noFill/>
                    </a:lnTlToBr>
                    <a:lnBlToTr>
                      <a:noFill/>
                    </a:lnBlToTr>
                    <a:noFill/>
                  </a:tcPr>
                </a:tc>
                <a:tc>
                  <a:txBody>
                    <a:bodyPr/>
                    <a:lstStyle/>
                    <a:p>
                      <a:pPr>
                        <a:lnSpc>
                          <a:spcPct val="115000"/>
                        </a:lnSpc>
                        <a:spcAft>
                          <a:spcPts val="0"/>
                        </a:spcAft>
                      </a:pPr>
                      <a:r>
                        <a:rPr lang="en-CA" sz="1200" dirty="0" smtClean="0">
                          <a:solidFill>
                            <a:srgbClr val="000000"/>
                          </a:solidFill>
                          <a:effectLst/>
                          <a:latin typeface="Arial"/>
                          <a:ea typeface="Times New Roman"/>
                          <a:cs typeface="Arial"/>
                        </a:rPr>
                        <a:t>Unfunded liabilities / total assets</a:t>
                      </a:r>
                    </a:p>
                  </a:txBody>
                  <a:tcPr marL="68580" marR="68580" marT="0" marB="0" anchor="ctr">
                    <a:lnL>
                      <a:noFill/>
                    </a:lnL>
                    <a:lnR>
                      <a:noFill/>
                    </a:lnR>
                    <a:lnT w="12700" cap="flat" cmpd="sng" algn="ctr">
                      <a:solidFill>
                        <a:srgbClr val="EAEAEA"/>
                      </a:solidFill>
                      <a:prstDash val="solid"/>
                      <a:round/>
                      <a:headEnd type="none" w="med" len="med"/>
                      <a:tailEnd type="none" w="med" len="med"/>
                    </a:lnT>
                    <a:lnB w="9525" cap="flat" cmpd="sng" algn="ctr">
                      <a:solidFill>
                        <a:srgbClr val="A6A6A6"/>
                      </a:solidFill>
                      <a:prstDash val="sysDash"/>
                      <a:round/>
                      <a:headEnd type="none" w="med" len="med"/>
                      <a:tailEnd type="none" w="med" len="med"/>
                    </a:lnB>
                    <a:lnTlToBr>
                      <a:noFill/>
                    </a:lnTlToBr>
                    <a:lnBlToTr>
                      <a:noFill/>
                    </a:lnBlToTr>
                    <a:noFill/>
                  </a:tcPr>
                </a:tc>
              </a:tr>
              <a:tr h="506578">
                <a:tc>
                  <a:txBody>
                    <a:bodyPr/>
                    <a:lstStyle/>
                    <a:p>
                      <a:pPr>
                        <a:lnSpc>
                          <a:spcPct val="115000"/>
                        </a:lnSpc>
                        <a:spcAft>
                          <a:spcPts val="0"/>
                        </a:spcAft>
                      </a:pPr>
                      <a:r>
                        <a:rPr lang="en-US" sz="1200" b="1" dirty="0">
                          <a:solidFill>
                            <a:srgbClr val="000000"/>
                          </a:solidFill>
                          <a:effectLst/>
                          <a:latin typeface="Arial"/>
                          <a:ea typeface="Times New Roman"/>
                          <a:cs typeface="Arial"/>
                        </a:rPr>
                        <a:t>Safety </a:t>
                      </a:r>
                      <a:r>
                        <a:rPr lang="en-US" sz="1200" b="1" dirty="0" smtClean="0">
                          <a:solidFill>
                            <a:srgbClr val="000000"/>
                          </a:solidFill>
                          <a:effectLst/>
                          <a:latin typeface="Arial"/>
                          <a:ea typeface="Times New Roman"/>
                          <a:cs typeface="Arial"/>
                        </a:rPr>
                        <a:t>Performance</a:t>
                      </a:r>
                      <a:endParaRPr lang="en-US" sz="1200" dirty="0">
                        <a:effectLst/>
                        <a:latin typeface="Arial"/>
                        <a:ea typeface="ＭＳ Ｐゴシック"/>
                        <a:cs typeface="Arial"/>
                      </a:endParaRPr>
                    </a:p>
                  </a:txBody>
                  <a:tcPr marL="68579" marR="68579" marT="46811" marB="46811" anchor="ctr">
                    <a:lnL>
                      <a:noFill/>
                    </a:lnL>
                    <a:lnR>
                      <a:noFill/>
                    </a:lnR>
                    <a:lnT w="9525" cap="flat" cmpd="sng" algn="ctr">
                      <a:solidFill>
                        <a:srgbClr val="A6A6A6"/>
                      </a:solidFill>
                      <a:prstDash val="sysDash"/>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a:lnSpc>
                          <a:spcPct val="115000"/>
                        </a:lnSpc>
                        <a:spcAft>
                          <a:spcPts val="0"/>
                        </a:spcAft>
                      </a:pPr>
                      <a:r>
                        <a:rPr lang="en-US" sz="1200" dirty="0" smtClean="0">
                          <a:solidFill>
                            <a:srgbClr val="000000"/>
                          </a:solidFill>
                          <a:effectLst/>
                          <a:latin typeface="Arial"/>
                          <a:ea typeface="Times New Roman"/>
                          <a:cs typeface="Arial"/>
                        </a:rPr>
                        <a:t>Fatalities </a:t>
                      </a:r>
                      <a:r>
                        <a:rPr lang="en-US" sz="1200" dirty="0">
                          <a:solidFill>
                            <a:srgbClr val="000000"/>
                          </a:solidFill>
                          <a:effectLst/>
                          <a:latin typeface="Arial"/>
                          <a:ea typeface="Times New Roman"/>
                          <a:cs typeface="Arial"/>
                        </a:rPr>
                        <a:t>and lost time incidents </a:t>
                      </a:r>
                      <a:endParaRPr lang="en-US" sz="1200" dirty="0">
                        <a:effectLst/>
                        <a:latin typeface="Arial"/>
                        <a:ea typeface="ＭＳ Ｐゴシック"/>
                        <a:cs typeface="Arial"/>
                      </a:endParaRPr>
                    </a:p>
                  </a:txBody>
                  <a:tcPr marL="68579" marR="68579" marT="46811" marB="46811" anchor="ctr">
                    <a:lnL>
                      <a:noFill/>
                    </a:lnL>
                    <a:lnR>
                      <a:noFill/>
                    </a:lnR>
                    <a:lnT w="9525" cap="flat" cmpd="sng" algn="ctr">
                      <a:solidFill>
                        <a:srgbClr val="A6A6A6"/>
                      </a:solidFill>
                      <a:prstDash val="sysDash"/>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325806">
                <a:tc>
                  <a:txBody>
                    <a:bodyPr/>
                    <a:lstStyle/>
                    <a:p>
                      <a:pPr>
                        <a:lnSpc>
                          <a:spcPct val="115000"/>
                        </a:lnSpc>
                        <a:spcAft>
                          <a:spcPts val="0"/>
                        </a:spcAft>
                      </a:pPr>
                      <a:r>
                        <a:rPr lang="en-US" sz="1200" b="1" dirty="0">
                          <a:solidFill>
                            <a:srgbClr val="000000"/>
                          </a:solidFill>
                          <a:effectLst/>
                          <a:latin typeface="Arial"/>
                          <a:ea typeface="Times New Roman"/>
                          <a:cs typeface="Arial"/>
                        </a:rPr>
                        <a:t>Employee Turnover</a:t>
                      </a:r>
                      <a:endParaRPr lang="en-US" sz="1200" dirty="0">
                        <a:effectLst/>
                        <a:latin typeface="Arial"/>
                        <a:ea typeface="ＭＳ Ｐゴシック"/>
                        <a:cs typeface="Arial"/>
                      </a:endParaRPr>
                    </a:p>
                  </a:txBody>
                  <a:tcPr marL="68579" marR="68579" marT="46811" marB="46811" anchor="ctr">
                    <a:lnL>
                      <a:noFill/>
                    </a:lnL>
                    <a:lnR>
                      <a:noFill/>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a:lnSpc>
                          <a:spcPct val="115000"/>
                        </a:lnSpc>
                        <a:spcAft>
                          <a:spcPts val="0"/>
                        </a:spcAft>
                      </a:pPr>
                      <a:r>
                        <a:rPr lang="en-US" sz="1200" dirty="0">
                          <a:solidFill>
                            <a:srgbClr val="000000"/>
                          </a:solidFill>
                          <a:effectLst/>
                          <a:latin typeface="Arial"/>
                          <a:ea typeface="Times New Roman"/>
                          <a:cs typeface="Arial"/>
                        </a:rPr>
                        <a:t>Number of </a:t>
                      </a:r>
                      <a:r>
                        <a:rPr lang="en-US" sz="1200" dirty="0" smtClean="0">
                          <a:solidFill>
                            <a:srgbClr val="000000"/>
                          </a:solidFill>
                          <a:effectLst/>
                          <a:latin typeface="Arial"/>
                          <a:ea typeface="Times New Roman"/>
                          <a:cs typeface="Arial"/>
                        </a:rPr>
                        <a:t>departures / average </a:t>
                      </a:r>
                      <a:r>
                        <a:rPr lang="en-US" sz="1200" dirty="0">
                          <a:solidFill>
                            <a:srgbClr val="000000"/>
                          </a:solidFill>
                          <a:effectLst/>
                          <a:latin typeface="Arial"/>
                          <a:ea typeface="Times New Roman"/>
                          <a:cs typeface="Arial"/>
                        </a:rPr>
                        <a:t>total employees</a:t>
                      </a:r>
                      <a:endParaRPr lang="en-US" sz="1200" dirty="0">
                        <a:effectLst/>
                        <a:latin typeface="Arial"/>
                        <a:ea typeface="ＭＳ Ｐゴシック"/>
                        <a:cs typeface="Arial"/>
                      </a:endParaRPr>
                    </a:p>
                  </a:txBody>
                  <a:tcPr marL="68579" marR="68579" marT="46811" marB="46811" anchor="ctr">
                    <a:lnL>
                      <a:noFill/>
                    </a:lnL>
                    <a:lnR>
                      <a:noFill/>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510881">
                <a:tc>
                  <a:txBody>
                    <a:bodyPr/>
                    <a:lstStyle/>
                    <a:p>
                      <a:pPr>
                        <a:lnSpc>
                          <a:spcPct val="115000"/>
                        </a:lnSpc>
                        <a:spcAft>
                          <a:spcPts val="0"/>
                        </a:spcAft>
                      </a:pPr>
                      <a:r>
                        <a:rPr lang="en-US" sz="1200" b="1" dirty="0">
                          <a:solidFill>
                            <a:srgbClr val="000000"/>
                          </a:solidFill>
                          <a:effectLst/>
                          <a:latin typeface="Arial"/>
                          <a:ea typeface="Times New Roman"/>
                          <a:cs typeface="Arial"/>
                        </a:rPr>
                        <a:t>Leadership Diversity</a:t>
                      </a:r>
                      <a:endParaRPr lang="en-US" sz="1200" dirty="0">
                        <a:effectLst/>
                        <a:latin typeface="Arial"/>
                        <a:ea typeface="ＭＳ Ｐゴシック"/>
                        <a:cs typeface="Arial"/>
                      </a:endParaRPr>
                    </a:p>
                  </a:txBody>
                  <a:tcPr marL="68579" marR="68579" marT="46811" marB="46811" anchor="ctr">
                    <a:lnL>
                      <a:noFill/>
                    </a:lnL>
                    <a:lnR>
                      <a:noFill/>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c>
                  <a:txBody>
                    <a:bodyPr/>
                    <a:lstStyle/>
                    <a:p>
                      <a:pPr>
                        <a:lnSpc>
                          <a:spcPct val="115000"/>
                        </a:lnSpc>
                        <a:spcAft>
                          <a:spcPts val="0"/>
                        </a:spcAft>
                      </a:pPr>
                      <a:r>
                        <a:rPr lang="en-US" sz="1200" dirty="0">
                          <a:solidFill>
                            <a:srgbClr val="000000"/>
                          </a:solidFill>
                          <a:effectLst/>
                          <a:latin typeface="Arial"/>
                          <a:ea typeface="Times New Roman"/>
                          <a:cs typeface="Arial"/>
                        </a:rPr>
                        <a:t>Female representation on board of </a:t>
                      </a:r>
                      <a:r>
                        <a:rPr lang="en-US" sz="1200" dirty="0" smtClean="0">
                          <a:solidFill>
                            <a:srgbClr val="000000"/>
                          </a:solidFill>
                          <a:effectLst/>
                          <a:latin typeface="Arial"/>
                          <a:ea typeface="Times New Roman"/>
                          <a:cs typeface="Arial"/>
                        </a:rPr>
                        <a:t>directors and executive management team</a:t>
                      </a:r>
                      <a:endParaRPr lang="en-US" sz="1200" dirty="0">
                        <a:effectLst/>
                        <a:latin typeface="Arial"/>
                        <a:ea typeface="ＭＳ Ｐゴシック"/>
                        <a:cs typeface="Arial"/>
                      </a:endParaRPr>
                    </a:p>
                  </a:txBody>
                  <a:tcPr marL="68579" marR="68579" marT="46811" marB="46811" anchor="ctr">
                    <a:lnL>
                      <a:noFill/>
                    </a:lnL>
                    <a:lnR>
                      <a:noFill/>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a:noFill/>
                    </a:lnTlToBr>
                    <a:lnBlToTr>
                      <a:noFill/>
                    </a:lnBlToTr>
                    <a:noFill/>
                  </a:tcPr>
                </a:tc>
              </a:tr>
              <a:tr h="510881">
                <a:tc>
                  <a:txBody>
                    <a:bodyPr/>
                    <a:lstStyle/>
                    <a:p>
                      <a:pPr>
                        <a:lnSpc>
                          <a:spcPct val="115000"/>
                        </a:lnSpc>
                        <a:spcAft>
                          <a:spcPts val="0"/>
                        </a:spcAft>
                      </a:pPr>
                      <a:r>
                        <a:rPr lang="en-US" sz="1200" b="1" dirty="0">
                          <a:solidFill>
                            <a:srgbClr val="000000"/>
                          </a:solidFill>
                          <a:effectLst/>
                          <a:latin typeface="Arial"/>
                          <a:ea typeface="Times New Roman"/>
                          <a:cs typeface="Arial"/>
                        </a:rPr>
                        <a:t>Clean Capitalism Pay Link</a:t>
                      </a:r>
                      <a:endParaRPr lang="en-US" sz="1200" dirty="0">
                        <a:effectLst/>
                        <a:latin typeface="Arial"/>
                        <a:ea typeface="ＭＳ Ｐゴシック"/>
                        <a:cs typeface="Arial"/>
                      </a:endParaRPr>
                    </a:p>
                  </a:txBody>
                  <a:tcPr marL="68579" marR="68579" marT="46811" marB="46811" anchor="ctr">
                    <a:lnL>
                      <a:noFill/>
                    </a:lnL>
                    <a:lnR>
                      <a:noFill/>
                    </a:lnR>
                    <a:lnT w="12700" cap="flat" cmpd="sng" algn="ctr">
                      <a:solidFill>
                        <a:srgbClr val="EAEAEA"/>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15000"/>
                        </a:lnSpc>
                        <a:spcAft>
                          <a:spcPts val="0"/>
                        </a:spcAft>
                      </a:pPr>
                      <a:r>
                        <a:rPr lang="en-CA" sz="1200" dirty="0">
                          <a:solidFill>
                            <a:srgbClr val="000000"/>
                          </a:solidFill>
                          <a:effectLst/>
                          <a:latin typeface="Arial"/>
                          <a:ea typeface="Times New Roman"/>
                          <a:cs typeface="Arial"/>
                        </a:rPr>
                        <a:t>Mechanisms that link senior executive pay to clean capitalism targets</a:t>
                      </a:r>
                      <a:endParaRPr lang="en-US" sz="1200" dirty="0">
                        <a:effectLst/>
                        <a:latin typeface="Arial"/>
                        <a:ea typeface="ＭＳ Ｐゴシック"/>
                        <a:cs typeface="Arial"/>
                      </a:endParaRPr>
                    </a:p>
                  </a:txBody>
                  <a:tcPr marL="68579" marR="68579" marT="46811" marB="46811" anchor="ctr">
                    <a:lnL>
                      <a:noFill/>
                    </a:lnL>
                    <a:lnR>
                      <a:noFill/>
                    </a:lnR>
                    <a:lnT w="12700" cap="flat" cmpd="sng" algn="ctr">
                      <a:solidFill>
                        <a:srgbClr val="EAEAEA"/>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Rectangle 60"/>
          <p:cNvSpPr>
            <a:spLocks noChangeArrowheads="1"/>
          </p:cNvSpPr>
          <p:nvPr>
            <p:custDataLst>
              <p:tags r:id="rId2"/>
            </p:custDataLst>
          </p:nvPr>
        </p:nvSpPr>
        <p:spPr bwMode="auto">
          <a:xfrm>
            <a:off x="321713" y="1241946"/>
            <a:ext cx="1152000" cy="1487605"/>
          </a:xfrm>
          <a:prstGeom prst="rect">
            <a:avLst/>
          </a:prstGeom>
          <a:solidFill>
            <a:srgbClr val="E8F3FA"/>
          </a:solidFill>
          <a:ln w="9525">
            <a:solidFill>
              <a:schemeClr val="tx1"/>
            </a:solidFill>
            <a:miter lim="800000"/>
            <a:headEnd/>
            <a:tailEnd/>
          </a:ln>
          <a:effectLst/>
          <a:extLst/>
        </p:spPr>
        <p:txBody>
          <a:bodyPr anchor="ctr"/>
          <a:lstStyle/>
          <a:p>
            <a:pPr algn="l">
              <a:defRPr/>
            </a:pPr>
            <a:r>
              <a:rPr lang="en-US" sz="1200" b="1" dirty="0">
                <a:latin typeface="Arial"/>
                <a:cs typeface="Arial"/>
              </a:rPr>
              <a:t>Resource management</a:t>
            </a:r>
          </a:p>
        </p:txBody>
      </p:sp>
      <p:sp>
        <p:nvSpPr>
          <p:cNvPr id="13" name="Rectangle 60"/>
          <p:cNvSpPr>
            <a:spLocks noChangeArrowheads="1"/>
          </p:cNvSpPr>
          <p:nvPr>
            <p:custDataLst>
              <p:tags r:id="rId3"/>
            </p:custDataLst>
          </p:nvPr>
        </p:nvSpPr>
        <p:spPr bwMode="auto">
          <a:xfrm>
            <a:off x="321713" y="2729551"/>
            <a:ext cx="1152000" cy="1400747"/>
          </a:xfrm>
          <a:prstGeom prst="rect">
            <a:avLst/>
          </a:prstGeom>
          <a:solidFill>
            <a:srgbClr val="E8F3FA"/>
          </a:solidFill>
          <a:ln w="9525">
            <a:solidFill>
              <a:schemeClr val="tx1"/>
            </a:solidFill>
            <a:miter lim="800000"/>
            <a:headEnd/>
            <a:tailEnd/>
          </a:ln>
          <a:effectLst/>
          <a:extLst/>
        </p:spPr>
        <p:txBody>
          <a:bodyPr anchor="ctr"/>
          <a:lstStyle/>
          <a:p>
            <a:pPr algn="l">
              <a:defRPr/>
            </a:pPr>
            <a:r>
              <a:rPr lang="en-US" sz="1200" b="1" dirty="0" smtClean="0">
                <a:latin typeface="Arial"/>
                <a:cs typeface="Arial"/>
              </a:rPr>
              <a:t>Financial management</a:t>
            </a:r>
            <a:endParaRPr lang="en-US" sz="1200" b="1" dirty="0">
              <a:latin typeface="Arial"/>
              <a:cs typeface="Arial"/>
            </a:endParaRPr>
          </a:p>
        </p:txBody>
      </p:sp>
      <p:sp>
        <p:nvSpPr>
          <p:cNvPr id="14" name="Rectangle 60"/>
          <p:cNvSpPr>
            <a:spLocks noChangeArrowheads="1"/>
          </p:cNvSpPr>
          <p:nvPr>
            <p:custDataLst>
              <p:tags r:id="rId4"/>
            </p:custDataLst>
          </p:nvPr>
        </p:nvSpPr>
        <p:spPr bwMode="auto">
          <a:xfrm>
            <a:off x="321713" y="4130298"/>
            <a:ext cx="1152000" cy="1832848"/>
          </a:xfrm>
          <a:prstGeom prst="rect">
            <a:avLst/>
          </a:prstGeom>
          <a:solidFill>
            <a:srgbClr val="E8F3FA"/>
          </a:solidFill>
          <a:ln w="9525">
            <a:solidFill>
              <a:schemeClr val="tx1"/>
            </a:solidFill>
            <a:miter lim="800000"/>
            <a:headEnd/>
            <a:tailEnd/>
          </a:ln>
          <a:effectLst/>
          <a:extLst/>
        </p:spPr>
        <p:txBody>
          <a:bodyPr anchor="ctr"/>
          <a:lstStyle/>
          <a:p>
            <a:pPr algn="l">
              <a:defRPr/>
            </a:pPr>
            <a:r>
              <a:rPr lang="en-US" sz="1200" b="1" dirty="0" smtClean="0">
                <a:latin typeface="Arial"/>
                <a:cs typeface="Arial"/>
              </a:rPr>
              <a:t>Employee management</a:t>
            </a:r>
            <a:endParaRPr lang="en-US" sz="1200" b="1" dirty="0">
              <a:latin typeface="Arial"/>
              <a:cs typeface="Arial"/>
            </a:endParaRPr>
          </a:p>
        </p:txBody>
      </p:sp>
      <p:sp>
        <p:nvSpPr>
          <p:cNvPr id="11" name="Rectangle 60"/>
          <p:cNvSpPr>
            <a:spLocks noChangeArrowheads="1"/>
          </p:cNvSpPr>
          <p:nvPr>
            <p:custDataLst>
              <p:tags r:id="rId5"/>
            </p:custDataLst>
          </p:nvPr>
        </p:nvSpPr>
        <p:spPr bwMode="auto">
          <a:xfrm>
            <a:off x="7241926" y="1241946"/>
            <a:ext cx="1792377" cy="4721199"/>
          </a:xfrm>
          <a:prstGeom prst="rect">
            <a:avLst/>
          </a:prstGeom>
          <a:solidFill>
            <a:schemeClr val="bg1">
              <a:lumMod val="95000"/>
            </a:schemeClr>
          </a:solidFill>
          <a:ln w="9525">
            <a:solidFill>
              <a:schemeClr val="tx1"/>
            </a:solidFill>
            <a:miter lim="800000"/>
            <a:headEnd/>
            <a:tailEnd/>
          </a:ln>
          <a:effectLst/>
          <a:extLst/>
        </p:spPr>
        <p:txBody>
          <a:bodyPr/>
          <a:lstStyle/>
          <a:p>
            <a:pPr marL="171450" indent="-171450" algn="l">
              <a:lnSpc>
                <a:spcPct val="110000"/>
              </a:lnSpc>
              <a:buFont typeface="Arial"/>
              <a:buChar char="•"/>
              <a:defRPr/>
            </a:pPr>
            <a:r>
              <a:rPr lang="en-US" sz="1200" b="1" dirty="0" smtClean="0">
                <a:latin typeface="Arial"/>
                <a:cs typeface="Arial"/>
              </a:rPr>
              <a:t>Companies are scored on KPIs that are disclosed by at least 10% of companies in their industry group</a:t>
            </a:r>
          </a:p>
          <a:p>
            <a:pPr marL="171450" indent="-171450" algn="l">
              <a:lnSpc>
                <a:spcPct val="110000"/>
              </a:lnSpc>
              <a:buFont typeface="Arial"/>
              <a:buChar char="•"/>
              <a:defRPr/>
            </a:pPr>
            <a:endParaRPr lang="en-US" sz="1200" b="1" dirty="0" smtClean="0">
              <a:latin typeface="Arial"/>
              <a:cs typeface="Arial"/>
            </a:endParaRPr>
          </a:p>
          <a:p>
            <a:pPr marL="171450" indent="-171450" algn="l">
              <a:lnSpc>
                <a:spcPct val="110000"/>
              </a:lnSpc>
              <a:buFont typeface="Arial"/>
              <a:buChar char="•"/>
              <a:defRPr/>
            </a:pPr>
            <a:r>
              <a:rPr lang="en-US" sz="1200" b="1" dirty="0" smtClean="0">
                <a:latin typeface="Arial"/>
                <a:cs typeface="Arial"/>
              </a:rPr>
              <a:t>Scoring methodology is based on a company’s performance against its industry group peers</a:t>
            </a:r>
          </a:p>
          <a:p>
            <a:pPr marL="171450" indent="-171450" algn="l">
              <a:lnSpc>
                <a:spcPct val="110000"/>
              </a:lnSpc>
              <a:buFont typeface="Arial"/>
              <a:buChar char="•"/>
              <a:defRPr/>
            </a:pPr>
            <a:endParaRPr lang="en-US" sz="1200" b="1" dirty="0" smtClean="0">
              <a:latin typeface="Arial"/>
              <a:cs typeface="Arial"/>
            </a:endParaRPr>
          </a:p>
          <a:p>
            <a:pPr marL="171450" indent="-171450" algn="l">
              <a:lnSpc>
                <a:spcPct val="110000"/>
              </a:lnSpc>
              <a:buFont typeface="Arial"/>
              <a:buChar char="•"/>
              <a:defRPr/>
            </a:pPr>
            <a:r>
              <a:rPr lang="en-US" sz="1200" b="1" dirty="0" smtClean="0">
                <a:latin typeface="Arial"/>
                <a:cs typeface="Arial"/>
              </a:rPr>
              <a:t>Scoring is based on data for performance year 2013</a:t>
            </a:r>
            <a:endParaRPr lang="en-US" sz="1200" b="1" dirty="0">
              <a:latin typeface="Arial"/>
              <a:cs typeface="Arial"/>
            </a:endParaRPr>
          </a:p>
          <a:p>
            <a:pPr marL="171450" indent="-171450" algn="l">
              <a:lnSpc>
                <a:spcPct val="110000"/>
              </a:lnSpc>
              <a:buFont typeface="Arial"/>
              <a:buChar char="•"/>
              <a:defRPr/>
            </a:pPr>
            <a:endParaRPr lang="en-US" sz="1200" b="1" dirty="0">
              <a:latin typeface="Arial"/>
              <a:cs typeface="Arial"/>
            </a:endParaRPr>
          </a:p>
          <a:p>
            <a:pPr marL="171450" indent="-171450" algn="l">
              <a:lnSpc>
                <a:spcPct val="110000"/>
              </a:lnSpc>
              <a:buFont typeface="Arial"/>
              <a:buChar char="•"/>
              <a:defRPr/>
            </a:pPr>
            <a:r>
              <a:rPr lang="en-US" sz="1200" b="1" dirty="0" smtClean="0">
                <a:latin typeface="Arial"/>
                <a:cs typeface="Arial"/>
              </a:rPr>
              <a:t>See Appendix III for details</a:t>
            </a:r>
          </a:p>
          <a:p>
            <a:pPr marL="171450" indent="-171450" algn="l">
              <a:lnSpc>
                <a:spcPct val="110000"/>
              </a:lnSpc>
              <a:buFont typeface="Arial"/>
              <a:buChar char="•"/>
              <a:defRPr/>
            </a:pPr>
            <a:endParaRPr lang="en-US" sz="1200" b="1" dirty="0" smtClean="0">
              <a:latin typeface="Arial"/>
              <a:cs typeface="Arial"/>
            </a:endParaRPr>
          </a:p>
          <a:p>
            <a:pPr marL="171450" indent="-171450" algn="l">
              <a:lnSpc>
                <a:spcPct val="110000"/>
              </a:lnSpc>
              <a:buFont typeface="Arial"/>
              <a:buChar char="•"/>
              <a:defRPr/>
            </a:pPr>
            <a:endParaRPr lang="en-US" sz="1200" b="1" dirty="0">
              <a:latin typeface="Arial"/>
              <a:cs typeface="Arial"/>
            </a:endParaRPr>
          </a:p>
        </p:txBody>
      </p:sp>
      <p:sp>
        <p:nvSpPr>
          <p:cNvPr id="15" name="Title 1"/>
          <p:cNvSpPr txBox="1">
            <a:spLocks/>
          </p:cNvSpPr>
          <p:nvPr/>
        </p:nvSpPr>
        <p:spPr>
          <a:xfrm>
            <a:off x="280315" y="347170"/>
            <a:ext cx="7527925" cy="825596"/>
          </a:xfrm>
          <a:prstGeom prst="rect">
            <a:avLst/>
          </a:prstGeom>
        </p:spPr>
        <p:txBody>
          <a:bodyPr>
            <a:noAutofit/>
          </a:bodyPr>
          <a:lstStyle>
            <a:lvl1pPr algn="l" rtl="0" eaLnBrk="1" fontAlgn="base" hangingPunct="1">
              <a:spcBef>
                <a:spcPct val="0"/>
              </a:spcBef>
              <a:spcAft>
                <a:spcPct val="0"/>
              </a:spcAft>
              <a:defRPr sz="2400">
                <a:solidFill>
                  <a:srgbClr val="006AB6"/>
                </a:solidFill>
                <a:latin typeface="Arial" charset="0"/>
                <a:ea typeface="ＭＳ Ｐゴシック" charset="0"/>
                <a:cs typeface="ＭＳ Ｐゴシック" charset="0"/>
              </a:defRPr>
            </a:lvl1pPr>
            <a:lvl2pPr algn="l" rtl="0" eaLnBrk="1" fontAlgn="base" hangingPunct="1">
              <a:spcBef>
                <a:spcPct val="0"/>
              </a:spcBef>
              <a:spcAft>
                <a:spcPct val="0"/>
              </a:spcAft>
              <a:defRPr sz="2400">
                <a:solidFill>
                  <a:srgbClr val="006AB6"/>
                </a:solidFill>
                <a:latin typeface="Arial" pitchFamily="34" charset="0"/>
                <a:ea typeface="ＭＳ Ｐゴシック" charset="0"/>
                <a:cs typeface="ＭＳ Ｐゴシック" charset="0"/>
              </a:defRPr>
            </a:lvl2pPr>
            <a:lvl3pPr algn="l" rtl="0" eaLnBrk="1" fontAlgn="base" hangingPunct="1">
              <a:spcBef>
                <a:spcPct val="0"/>
              </a:spcBef>
              <a:spcAft>
                <a:spcPct val="0"/>
              </a:spcAft>
              <a:defRPr sz="2400">
                <a:solidFill>
                  <a:srgbClr val="006AB6"/>
                </a:solidFill>
                <a:latin typeface="Arial" pitchFamily="34" charset="0"/>
                <a:ea typeface="ＭＳ Ｐゴシック" charset="0"/>
                <a:cs typeface="ＭＳ Ｐゴシック" charset="0"/>
              </a:defRPr>
            </a:lvl3pPr>
            <a:lvl4pPr algn="l" rtl="0" eaLnBrk="1" fontAlgn="base" hangingPunct="1">
              <a:spcBef>
                <a:spcPct val="0"/>
              </a:spcBef>
              <a:spcAft>
                <a:spcPct val="0"/>
              </a:spcAft>
              <a:defRPr sz="2400">
                <a:solidFill>
                  <a:srgbClr val="006AB6"/>
                </a:solidFill>
                <a:latin typeface="Arial" pitchFamily="34" charset="0"/>
                <a:ea typeface="ＭＳ Ｐゴシック" charset="0"/>
                <a:cs typeface="ＭＳ Ｐゴシック" charset="0"/>
              </a:defRPr>
            </a:lvl4pPr>
            <a:lvl5pPr algn="l" rtl="0" eaLnBrk="1" fontAlgn="base" hangingPunct="1">
              <a:spcBef>
                <a:spcPct val="0"/>
              </a:spcBef>
              <a:spcAft>
                <a:spcPct val="0"/>
              </a:spcAft>
              <a:defRPr sz="2400">
                <a:solidFill>
                  <a:srgbClr val="006AB6"/>
                </a:solidFill>
                <a:latin typeface="Arial" pitchFamily="34" charset="0"/>
                <a:ea typeface="ＭＳ Ｐゴシック" charset="0"/>
                <a:cs typeface="ＭＳ Ｐゴシック" charset="0"/>
              </a:defRPr>
            </a:lvl5pPr>
            <a:lvl6pPr marL="457200" algn="l" rtl="0" eaLnBrk="1" fontAlgn="base" hangingPunct="1">
              <a:spcBef>
                <a:spcPct val="0"/>
              </a:spcBef>
              <a:spcAft>
                <a:spcPct val="0"/>
              </a:spcAft>
              <a:defRPr sz="2400">
                <a:solidFill>
                  <a:srgbClr val="006AB6"/>
                </a:solidFill>
                <a:latin typeface="Arial" pitchFamily="34" charset="0"/>
              </a:defRPr>
            </a:lvl6pPr>
            <a:lvl7pPr marL="914400" algn="l" rtl="0" eaLnBrk="1" fontAlgn="base" hangingPunct="1">
              <a:spcBef>
                <a:spcPct val="0"/>
              </a:spcBef>
              <a:spcAft>
                <a:spcPct val="0"/>
              </a:spcAft>
              <a:defRPr sz="2400">
                <a:solidFill>
                  <a:srgbClr val="006AB6"/>
                </a:solidFill>
                <a:latin typeface="Arial" pitchFamily="34" charset="0"/>
              </a:defRPr>
            </a:lvl7pPr>
            <a:lvl8pPr marL="1371600" algn="l" rtl="0" eaLnBrk="1" fontAlgn="base" hangingPunct="1">
              <a:spcBef>
                <a:spcPct val="0"/>
              </a:spcBef>
              <a:spcAft>
                <a:spcPct val="0"/>
              </a:spcAft>
              <a:defRPr sz="2400">
                <a:solidFill>
                  <a:srgbClr val="006AB6"/>
                </a:solidFill>
                <a:latin typeface="Arial" pitchFamily="34" charset="0"/>
              </a:defRPr>
            </a:lvl8pPr>
            <a:lvl9pPr marL="1828800" algn="l" rtl="0" eaLnBrk="1" fontAlgn="base" hangingPunct="1">
              <a:spcBef>
                <a:spcPct val="0"/>
              </a:spcBef>
              <a:spcAft>
                <a:spcPct val="0"/>
              </a:spcAft>
              <a:defRPr sz="2400">
                <a:solidFill>
                  <a:srgbClr val="006AB6"/>
                </a:solidFill>
                <a:latin typeface="Arial" pitchFamily="34" charset="0"/>
              </a:defRPr>
            </a:lvl9pPr>
          </a:lstStyle>
          <a:p>
            <a:pPr defTabSz="914400"/>
            <a:r>
              <a:rPr lang="en-US" kern="0" dirty="0" smtClean="0"/>
              <a:t>Companies can be scored on up to 12 KPIs</a:t>
            </a:r>
            <a:endParaRPr lang="en-US" kern="0" dirty="0"/>
          </a:p>
        </p:txBody>
      </p:sp>
    </p:spTree>
    <p:extLst>
      <p:ext uri="{BB962C8B-B14F-4D97-AF65-F5344CB8AC3E}">
        <p14:creationId xmlns:p14="http://schemas.microsoft.com/office/powerpoint/2010/main" val="1514281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DCF7CDC-BA1D-2645-80AB-933B26F8E332}" type="slidenum">
              <a:rPr lang="en-US" smtClean="0"/>
              <a:pPr/>
              <a:t>4</a:t>
            </a:fld>
            <a:endParaRPr lang="en-US" dirty="0"/>
          </a:p>
        </p:txBody>
      </p:sp>
      <p:sp>
        <p:nvSpPr>
          <p:cNvPr id="10" name="Rectangle 60"/>
          <p:cNvSpPr>
            <a:spLocks noChangeArrowheads="1"/>
          </p:cNvSpPr>
          <p:nvPr>
            <p:custDataLst>
              <p:tags r:id="rId1"/>
            </p:custDataLst>
          </p:nvPr>
        </p:nvSpPr>
        <p:spPr bwMode="auto">
          <a:xfrm>
            <a:off x="7385328" y="1174494"/>
            <a:ext cx="1470747" cy="3514713"/>
          </a:xfrm>
          <a:prstGeom prst="rect">
            <a:avLst/>
          </a:prstGeom>
          <a:solidFill>
            <a:schemeClr val="bg1">
              <a:lumMod val="95000"/>
            </a:schemeClr>
          </a:solidFill>
          <a:ln w="3175" cmpd="sng">
            <a:solidFill>
              <a:schemeClr val="tx1"/>
            </a:solidFill>
            <a:miter lim="800000"/>
            <a:headEnd/>
            <a:tailEnd/>
          </a:ln>
          <a:effectLst/>
          <a:extLst/>
        </p:spPr>
        <p:txBody>
          <a:bodyPr/>
          <a:lstStyle/>
          <a:p>
            <a:pPr marL="171450" indent="-171450" algn="l">
              <a:lnSpc>
                <a:spcPct val="110000"/>
              </a:lnSpc>
              <a:buFont typeface="Arial"/>
              <a:buChar char="•"/>
              <a:defRPr/>
            </a:pPr>
            <a:r>
              <a:rPr lang="en-US" sz="1000" dirty="0" smtClean="0">
                <a:latin typeface="Arial"/>
                <a:cs typeface="Arial"/>
              </a:rPr>
              <a:t>Companies are scored on KPIs that are disclosed by at least 10% of companies in their industry group</a:t>
            </a:r>
          </a:p>
          <a:p>
            <a:pPr marL="171450" indent="-171450" algn="l">
              <a:lnSpc>
                <a:spcPct val="110000"/>
              </a:lnSpc>
              <a:buFont typeface="Arial"/>
              <a:buChar char="•"/>
              <a:defRPr/>
            </a:pPr>
            <a:endParaRPr lang="en-US" sz="1000" dirty="0">
              <a:latin typeface="Arial"/>
              <a:cs typeface="Arial"/>
            </a:endParaRPr>
          </a:p>
          <a:p>
            <a:pPr marL="171450" indent="-171450" algn="l">
              <a:lnSpc>
                <a:spcPct val="110000"/>
              </a:lnSpc>
              <a:buFont typeface="Arial"/>
              <a:buChar char="•"/>
              <a:defRPr/>
            </a:pPr>
            <a:r>
              <a:rPr lang="en-US" sz="1000" dirty="0" smtClean="0">
                <a:latin typeface="Arial"/>
                <a:cs typeface="Arial"/>
              </a:rPr>
              <a:t>All companies are scored on Leadership Diversity, Clean Capitalism Pay Link, Pension Fund Status and Percentage Tax Paid since the required data points are part of mandatory disclosure</a:t>
            </a:r>
            <a:endParaRPr lang="en-US" sz="1000" dirty="0">
              <a:latin typeface="Arial"/>
              <a:cs typeface="Arial"/>
            </a:endParaRPr>
          </a:p>
        </p:txBody>
      </p:sp>
      <p:sp>
        <p:nvSpPr>
          <p:cNvPr id="7" name="Title 1"/>
          <p:cNvSpPr txBox="1">
            <a:spLocks/>
          </p:cNvSpPr>
          <p:nvPr/>
        </p:nvSpPr>
        <p:spPr>
          <a:xfrm>
            <a:off x="396550" y="347170"/>
            <a:ext cx="7527925" cy="825596"/>
          </a:xfrm>
          <a:prstGeom prst="rect">
            <a:avLst/>
          </a:prstGeom>
        </p:spPr>
        <p:txBody>
          <a:bodyPr>
            <a:noAutofit/>
          </a:bodyPr>
          <a:lstStyle>
            <a:lvl1pPr algn="l" rtl="0" eaLnBrk="1" fontAlgn="base" hangingPunct="1">
              <a:spcBef>
                <a:spcPct val="0"/>
              </a:spcBef>
              <a:spcAft>
                <a:spcPct val="0"/>
              </a:spcAft>
              <a:defRPr sz="2400">
                <a:solidFill>
                  <a:srgbClr val="006AB6"/>
                </a:solidFill>
                <a:latin typeface="Arial" charset="0"/>
                <a:ea typeface="ＭＳ Ｐゴシック" charset="0"/>
                <a:cs typeface="ＭＳ Ｐゴシック" charset="0"/>
              </a:defRPr>
            </a:lvl1pPr>
            <a:lvl2pPr algn="l" rtl="0" eaLnBrk="1" fontAlgn="base" hangingPunct="1">
              <a:spcBef>
                <a:spcPct val="0"/>
              </a:spcBef>
              <a:spcAft>
                <a:spcPct val="0"/>
              </a:spcAft>
              <a:defRPr sz="2400">
                <a:solidFill>
                  <a:srgbClr val="006AB6"/>
                </a:solidFill>
                <a:latin typeface="Arial" pitchFamily="34" charset="0"/>
                <a:ea typeface="ＭＳ Ｐゴシック" charset="0"/>
                <a:cs typeface="ＭＳ Ｐゴシック" charset="0"/>
              </a:defRPr>
            </a:lvl2pPr>
            <a:lvl3pPr algn="l" rtl="0" eaLnBrk="1" fontAlgn="base" hangingPunct="1">
              <a:spcBef>
                <a:spcPct val="0"/>
              </a:spcBef>
              <a:spcAft>
                <a:spcPct val="0"/>
              </a:spcAft>
              <a:defRPr sz="2400">
                <a:solidFill>
                  <a:srgbClr val="006AB6"/>
                </a:solidFill>
                <a:latin typeface="Arial" pitchFamily="34" charset="0"/>
                <a:ea typeface="ＭＳ Ｐゴシック" charset="0"/>
                <a:cs typeface="ＭＳ Ｐゴシック" charset="0"/>
              </a:defRPr>
            </a:lvl3pPr>
            <a:lvl4pPr algn="l" rtl="0" eaLnBrk="1" fontAlgn="base" hangingPunct="1">
              <a:spcBef>
                <a:spcPct val="0"/>
              </a:spcBef>
              <a:spcAft>
                <a:spcPct val="0"/>
              </a:spcAft>
              <a:defRPr sz="2400">
                <a:solidFill>
                  <a:srgbClr val="006AB6"/>
                </a:solidFill>
                <a:latin typeface="Arial" pitchFamily="34" charset="0"/>
                <a:ea typeface="ＭＳ Ｐゴシック" charset="0"/>
                <a:cs typeface="ＭＳ Ｐゴシック" charset="0"/>
              </a:defRPr>
            </a:lvl4pPr>
            <a:lvl5pPr algn="l" rtl="0" eaLnBrk="1" fontAlgn="base" hangingPunct="1">
              <a:spcBef>
                <a:spcPct val="0"/>
              </a:spcBef>
              <a:spcAft>
                <a:spcPct val="0"/>
              </a:spcAft>
              <a:defRPr sz="2400">
                <a:solidFill>
                  <a:srgbClr val="006AB6"/>
                </a:solidFill>
                <a:latin typeface="Arial" pitchFamily="34" charset="0"/>
                <a:ea typeface="ＭＳ Ｐゴシック" charset="0"/>
                <a:cs typeface="ＭＳ Ｐゴシック" charset="0"/>
              </a:defRPr>
            </a:lvl5pPr>
            <a:lvl6pPr marL="457200" algn="l" rtl="0" eaLnBrk="1" fontAlgn="base" hangingPunct="1">
              <a:spcBef>
                <a:spcPct val="0"/>
              </a:spcBef>
              <a:spcAft>
                <a:spcPct val="0"/>
              </a:spcAft>
              <a:defRPr sz="2400">
                <a:solidFill>
                  <a:srgbClr val="006AB6"/>
                </a:solidFill>
                <a:latin typeface="Arial" pitchFamily="34" charset="0"/>
              </a:defRPr>
            </a:lvl6pPr>
            <a:lvl7pPr marL="914400" algn="l" rtl="0" eaLnBrk="1" fontAlgn="base" hangingPunct="1">
              <a:spcBef>
                <a:spcPct val="0"/>
              </a:spcBef>
              <a:spcAft>
                <a:spcPct val="0"/>
              </a:spcAft>
              <a:defRPr sz="2400">
                <a:solidFill>
                  <a:srgbClr val="006AB6"/>
                </a:solidFill>
                <a:latin typeface="Arial" pitchFamily="34" charset="0"/>
              </a:defRPr>
            </a:lvl7pPr>
            <a:lvl8pPr marL="1371600" algn="l" rtl="0" eaLnBrk="1" fontAlgn="base" hangingPunct="1">
              <a:spcBef>
                <a:spcPct val="0"/>
              </a:spcBef>
              <a:spcAft>
                <a:spcPct val="0"/>
              </a:spcAft>
              <a:defRPr sz="2400">
                <a:solidFill>
                  <a:srgbClr val="006AB6"/>
                </a:solidFill>
                <a:latin typeface="Arial" pitchFamily="34" charset="0"/>
              </a:defRPr>
            </a:lvl8pPr>
            <a:lvl9pPr marL="1828800" algn="l" rtl="0" eaLnBrk="1" fontAlgn="base" hangingPunct="1">
              <a:spcBef>
                <a:spcPct val="0"/>
              </a:spcBef>
              <a:spcAft>
                <a:spcPct val="0"/>
              </a:spcAft>
              <a:defRPr sz="2400">
                <a:solidFill>
                  <a:srgbClr val="006AB6"/>
                </a:solidFill>
                <a:latin typeface="Arial" pitchFamily="34" charset="0"/>
              </a:defRPr>
            </a:lvl9pPr>
          </a:lstStyle>
          <a:p>
            <a:pPr defTabSz="914400"/>
            <a:r>
              <a:rPr lang="en-US" kern="0" dirty="0" smtClean="0"/>
              <a:t>Priority indicators are different for each industry group</a:t>
            </a:r>
            <a:endParaRPr lang="en-US" kern="0" dirty="0"/>
          </a:p>
        </p:txBody>
      </p:sp>
      <p:graphicFrame>
        <p:nvGraphicFramePr>
          <p:cNvPr id="2" name="Table 1"/>
          <p:cNvGraphicFramePr>
            <a:graphicFrameLocks noGrp="1"/>
          </p:cNvGraphicFramePr>
          <p:nvPr>
            <p:extLst>
              <p:ext uri="{D42A27DB-BD31-4B8C-83A1-F6EECF244321}">
                <p14:modId xmlns:p14="http://schemas.microsoft.com/office/powerpoint/2010/main" val="994929738"/>
              </p:ext>
            </p:extLst>
          </p:nvPr>
        </p:nvGraphicFramePr>
        <p:xfrm>
          <a:off x="510537" y="782838"/>
          <a:ext cx="6789423" cy="5503627"/>
        </p:xfrm>
        <a:graphic>
          <a:graphicData uri="http://schemas.openxmlformats.org/drawingml/2006/table">
            <a:tbl>
              <a:tblPr>
                <a:tableStyleId>{5C22544A-7EE6-4342-B048-85BDC9FD1C3A}</a:tableStyleId>
              </a:tblPr>
              <a:tblGrid>
                <a:gridCol w="1274015"/>
                <a:gridCol w="689426"/>
                <a:gridCol w="689426"/>
                <a:gridCol w="689426"/>
                <a:gridCol w="689426"/>
                <a:gridCol w="689426"/>
                <a:gridCol w="689426"/>
                <a:gridCol w="689426"/>
                <a:gridCol w="689426"/>
              </a:tblGrid>
              <a:tr h="389522">
                <a:tc>
                  <a:txBody>
                    <a:bodyPr/>
                    <a:lstStyle/>
                    <a:p>
                      <a:pPr algn="ctr" fontAlgn="b"/>
                      <a:r>
                        <a:rPr lang="en-CA" sz="700" b="1" u="none" strike="noStrike" dirty="0">
                          <a:effectLst/>
                          <a:latin typeface="Arial" panose="020B0604020202020204" pitchFamily="34" charset="0"/>
                          <a:cs typeface="Arial" panose="020B0604020202020204" pitchFamily="34" charset="0"/>
                        </a:rPr>
                        <a:t>GICS Industry Group</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b="1" u="none" strike="noStrike" dirty="0" smtClean="0">
                          <a:effectLst/>
                          <a:latin typeface="Arial" panose="020B0604020202020204" pitchFamily="34" charset="0"/>
                          <a:cs typeface="Arial" panose="020B0604020202020204" pitchFamily="34" charset="0"/>
                        </a:rPr>
                        <a:t>Energy Productivity</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CA" sz="700" b="1" i="0" u="none" strike="noStrike" dirty="0" smtClean="0">
                          <a:solidFill>
                            <a:schemeClr val="dk1"/>
                          </a:solidFill>
                          <a:effectLst/>
                          <a:latin typeface="Arial" panose="020B0604020202020204" pitchFamily="34" charset="0"/>
                          <a:cs typeface="Arial" panose="020B0604020202020204" pitchFamily="34" charset="0"/>
                        </a:rPr>
                        <a:t>GHG</a:t>
                      </a:r>
                      <a:r>
                        <a:rPr lang="en-CA" sz="700" b="1" i="0" u="none" strike="noStrike" baseline="0" dirty="0" smtClean="0">
                          <a:solidFill>
                            <a:schemeClr val="dk1"/>
                          </a:solidFill>
                          <a:effectLst/>
                          <a:latin typeface="Arial" panose="020B0604020202020204" pitchFamily="34" charset="0"/>
                          <a:cs typeface="Arial" panose="020B0604020202020204" pitchFamily="34" charset="0"/>
                        </a:rPr>
                        <a:t> </a:t>
                      </a:r>
                      <a:r>
                        <a:rPr lang="en-CA" sz="700" b="1" u="none" strike="noStrike" dirty="0" smtClean="0">
                          <a:effectLst/>
                          <a:latin typeface="Arial" panose="020B0604020202020204" pitchFamily="34" charset="0"/>
                          <a:cs typeface="Arial" panose="020B0604020202020204" pitchFamily="34" charset="0"/>
                        </a:rPr>
                        <a:t>Productivity</a:t>
                      </a:r>
                      <a:endParaRPr lang="en-CA" sz="700" b="1" i="0" u="none" strike="noStrike" dirty="0" smtClean="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CA" sz="700" b="1" u="none" strike="noStrike" dirty="0">
                          <a:effectLst/>
                          <a:latin typeface="Arial" panose="020B0604020202020204" pitchFamily="34" charset="0"/>
                          <a:cs typeface="Arial" panose="020B0604020202020204" pitchFamily="34" charset="0"/>
                        </a:rPr>
                        <a:t>Water </a:t>
                      </a:r>
                      <a:r>
                        <a:rPr lang="en-CA" sz="700" b="1" u="none" strike="noStrike" dirty="0" smtClean="0">
                          <a:effectLst/>
                          <a:latin typeface="Arial" panose="020B0604020202020204" pitchFamily="34" charset="0"/>
                          <a:cs typeface="Arial" panose="020B0604020202020204" pitchFamily="34" charset="0"/>
                        </a:rPr>
                        <a:t>Productivity</a:t>
                      </a:r>
                      <a:endParaRPr lang="en-CA" sz="700" b="1" i="0" u="none" strike="noStrike" dirty="0" smtClean="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b="1" u="none" strike="noStrike" dirty="0">
                          <a:effectLst/>
                          <a:latin typeface="Arial" panose="020B0604020202020204" pitchFamily="34" charset="0"/>
                          <a:cs typeface="Arial" panose="020B0604020202020204" pitchFamily="34" charset="0"/>
                        </a:rPr>
                        <a:t>Waste </a:t>
                      </a:r>
                      <a:r>
                        <a:rPr lang="en-CA" sz="700" b="1" u="none" strike="noStrike" dirty="0" smtClean="0">
                          <a:effectLst/>
                          <a:latin typeface="Arial" panose="020B0604020202020204" pitchFamily="34" charset="0"/>
                          <a:cs typeface="Arial" panose="020B0604020202020204" pitchFamily="34" charset="0"/>
                        </a:rPr>
                        <a:t>Productivity</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b="1" u="none" strike="noStrike" dirty="0" smtClean="0">
                          <a:effectLst/>
                          <a:latin typeface="Arial" panose="020B0604020202020204" pitchFamily="34" charset="0"/>
                          <a:cs typeface="Arial" panose="020B0604020202020204" pitchFamily="34" charset="0"/>
                        </a:rPr>
                        <a:t>Safety Performance</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b="1" u="none" strike="noStrike" dirty="0">
                          <a:effectLst/>
                          <a:latin typeface="Arial" panose="020B0604020202020204" pitchFamily="34" charset="0"/>
                          <a:cs typeface="Arial" panose="020B0604020202020204" pitchFamily="34" charset="0"/>
                        </a:rPr>
                        <a:t>Employee </a:t>
                      </a:r>
                      <a:r>
                        <a:rPr lang="en-CA" sz="700" b="1" u="none" strike="noStrike" dirty="0" smtClean="0">
                          <a:effectLst/>
                          <a:latin typeface="Arial" panose="020B0604020202020204" pitchFamily="34" charset="0"/>
                          <a:cs typeface="Arial" panose="020B0604020202020204" pitchFamily="34" charset="0"/>
                        </a:rPr>
                        <a:t>Turnover</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b="1" u="none" strike="noStrike" dirty="0" smtClean="0">
                          <a:effectLst/>
                          <a:latin typeface="Arial" panose="020B0604020202020204" pitchFamily="34" charset="0"/>
                          <a:cs typeface="Arial" panose="020B0604020202020204" pitchFamily="34" charset="0"/>
                        </a:rPr>
                        <a:t>CEO – Average Employee Pay</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b="1" u="none" strike="noStrike" dirty="0" smtClean="0">
                          <a:effectLst/>
                          <a:latin typeface="Arial" panose="020B0604020202020204" pitchFamily="34" charset="0"/>
                          <a:cs typeface="Arial" panose="020B0604020202020204" pitchFamily="34" charset="0"/>
                        </a:rPr>
                        <a:t>Innovation Capacity</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91220">
                <a:tc>
                  <a:txBody>
                    <a:bodyPr/>
                    <a:lstStyle/>
                    <a:p>
                      <a:pPr marL="36000" algn="l" fontAlgn="b"/>
                      <a:r>
                        <a:rPr lang="en-CA" sz="700" b="1" u="none" strike="noStrike" dirty="0">
                          <a:effectLst/>
                          <a:latin typeface="Arial" panose="020B0604020202020204" pitchFamily="34" charset="0"/>
                          <a:cs typeface="Arial" panose="020B0604020202020204" pitchFamily="34" charset="0"/>
                        </a:rPr>
                        <a:t>Automobiles &amp; Components</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191220">
                <a:tc>
                  <a:txBody>
                    <a:bodyPr/>
                    <a:lstStyle/>
                    <a:p>
                      <a:pPr marL="36000" algn="l" fontAlgn="b"/>
                      <a:r>
                        <a:rPr lang="en-CA" sz="700" b="1" u="none" strike="noStrike" dirty="0">
                          <a:effectLst/>
                          <a:latin typeface="Arial" panose="020B0604020202020204" pitchFamily="34" charset="0"/>
                          <a:cs typeface="Arial" panose="020B0604020202020204" pitchFamily="34" charset="0"/>
                        </a:rPr>
                        <a:t>Banks</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191220">
                <a:tc>
                  <a:txBody>
                    <a:bodyPr/>
                    <a:lstStyle/>
                    <a:p>
                      <a:pPr marL="36000" algn="l" fontAlgn="b"/>
                      <a:r>
                        <a:rPr lang="en-CA" sz="700" b="1" u="none" strike="noStrike" dirty="0">
                          <a:effectLst/>
                          <a:latin typeface="Arial" panose="020B0604020202020204" pitchFamily="34" charset="0"/>
                          <a:cs typeface="Arial" panose="020B0604020202020204" pitchFamily="34" charset="0"/>
                        </a:rPr>
                        <a:t>Capital Goods</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262252">
                <a:tc>
                  <a:txBody>
                    <a:bodyPr/>
                    <a:lstStyle/>
                    <a:p>
                      <a:pPr marL="36000" algn="l" fontAlgn="b"/>
                      <a:r>
                        <a:rPr lang="en-CA" sz="700" b="1" u="none" strike="noStrike" dirty="0">
                          <a:effectLst/>
                          <a:latin typeface="Arial" panose="020B0604020202020204" pitchFamily="34" charset="0"/>
                          <a:cs typeface="Arial" panose="020B0604020202020204" pitchFamily="34" charset="0"/>
                        </a:rPr>
                        <a:t>Commercial &amp; Professional Services</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191220">
                <a:tc>
                  <a:txBody>
                    <a:bodyPr/>
                    <a:lstStyle/>
                    <a:p>
                      <a:pPr marL="36000" algn="l" fontAlgn="b"/>
                      <a:r>
                        <a:rPr lang="en-CA" sz="700" b="1" u="none" strike="noStrike" dirty="0">
                          <a:effectLst/>
                          <a:latin typeface="Arial" panose="020B0604020202020204" pitchFamily="34" charset="0"/>
                          <a:cs typeface="Arial" panose="020B0604020202020204" pitchFamily="34" charset="0"/>
                        </a:rPr>
                        <a:t>Consumer Durables &amp; Apparel</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191220">
                <a:tc>
                  <a:txBody>
                    <a:bodyPr/>
                    <a:lstStyle/>
                    <a:p>
                      <a:pPr marL="36000" algn="l" fontAlgn="b"/>
                      <a:r>
                        <a:rPr lang="en-CA" sz="700" b="1" u="none" strike="noStrike" dirty="0">
                          <a:effectLst/>
                          <a:latin typeface="Arial" panose="020B0604020202020204" pitchFamily="34" charset="0"/>
                          <a:cs typeface="Arial" panose="020B0604020202020204" pitchFamily="34" charset="0"/>
                        </a:rPr>
                        <a:t>Consumer Services</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191220">
                <a:tc>
                  <a:txBody>
                    <a:bodyPr/>
                    <a:lstStyle/>
                    <a:p>
                      <a:pPr marL="36000" algn="l" fontAlgn="b"/>
                      <a:r>
                        <a:rPr lang="en-CA" sz="700" b="1" u="none" strike="noStrike" dirty="0">
                          <a:effectLst/>
                          <a:latin typeface="Arial" panose="020B0604020202020204" pitchFamily="34" charset="0"/>
                          <a:cs typeface="Arial" panose="020B0604020202020204" pitchFamily="34" charset="0"/>
                        </a:rPr>
                        <a:t>Diversified Financials</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No</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191220">
                <a:tc>
                  <a:txBody>
                    <a:bodyPr/>
                    <a:lstStyle/>
                    <a:p>
                      <a:pPr marL="36000" algn="l" fontAlgn="b"/>
                      <a:r>
                        <a:rPr lang="en-CA" sz="700" b="1" u="none" strike="noStrike" dirty="0">
                          <a:effectLst/>
                          <a:latin typeface="Arial" panose="020B0604020202020204" pitchFamily="34" charset="0"/>
                          <a:cs typeface="Arial" panose="020B0604020202020204" pitchFamily="34" charset="0"/>
                        </a:rPr>
                        <a:t>Energy</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191220">
                <a:tc>
                  <a:txBody>
                    <a:bodyPr/>
                    <a:lstStyle/>
                    <a:p>
                      <a:pPr marL="36000" algn="l" fontAlgn="b"/>
                      <a:r>
                        <a:rPr lang="en-CA" sz="700" b="1" u="none" strike="noStrike" dirty="0">
                          <a:effectLst/>
                          <a:latin typeface="Arial" panose="020B0604020202020204" pitchFamily="34" charset="0"/>
                          <a:cs typeface="Arial" panose="020B0604020202020204" pitchFamily="34" charset="0"/>
                        </a:rPr>
                        <a:t>Food &amp; Staples Retailing</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191220">
                <a:tc>
                  <a:txBody>
                    <a:bodyPr/>
                    <a:lstStyle/>
                    <a:p>
                      <a:pPr marL="36000" algn="l" fontAlgn="b"/>
                      <a:r>
                        <a:rPr lang="en-CA" sz="700" b="1" u="none" strike="noStrike" dirty="0">
                          <a:effectLst/>
                          <a:latin typeface="Arial" panose="020B0604020202020204" pitchFamily="34" charset="0"/>
                          <a:cs typeface="Arial" panose="020B0604020202020204" pitchFamily="34" charset="0"/>
                        </a:rPr>
                        <a:t>Food Beverage &amp; Tobacco</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262252">
                <a:tc>
                  <a:txBody>
                    <a:bodyPr/>
                    <a:lstStyle/>
                    <a:p>
                      <a:pPr marL="36000" algn="l" fontAlgn="b"/>
                      <a:r>
                        <a:rPr lang="en-CA" sz="700" b="1" u="none" strike="noStrike" dirty="0">
                          <a:effectLst/>
                          <a:latin typeface="Arial" panose="020B0604020202020204" pitchFamily="34" charset="0"/>
                          <a:cs typeface="Arial" panose="020B0604020202020204" pitchFamily="34" charset="0"/>
                        </a:rPr>
                        <a:t>Health Care Equipment &amp; Services</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191220">
                <a:tc>
                  <a:txBody>
                    <a:bodyPr/>
                    <a:lstStyle/>
                    <a:p>
                      <a:pPr marL="36000" algn="l" fontAlgn="b"/>
                      <a:r>
                        <a:rPr lang="en-CA" sz="700" b="1" u="none" strike="noStrike" dirty="0">
                          <a:effectLst/>
                          <a:latin typeface="Arial" panose="020B0604020202020204" pitchFamily="34" charset="0"/>
                          <a:cs typeface="Arial" panose="020B0604020202020204" pitchFamily="34" charset="0"/>
                        </a:rPr>
                        <a:t>Household &amp; Personal Products</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191220">
                <a:tc>
                  <a:txBody>
                    <a:bodyPr/>
                    <a:lstStyle/>
                    <a:p>
                      <a:pPr marL="36000" algn="l" fontAlgn="b"/>
                      <a:r>
                        <a:rPr lang="en-CA" sz="700" b="1" u="none" strike="noStrike" dirty="0">
                          <a:effectLst/>
                          <a:latin typeface="Arial" panose="020B0604020202020204" pitchFamily="34" charset="0"/>
                          <a:cs typeface="Arial" panose="020B0604020202020204" pitchFamily="34" charset="0"/>
                        </a:rPr>
                        <a:t>Insurance</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191220">
                <a:tc>
                  <a:txBody>
                    <a:bodyPr/>
                    <a:lstStyle/>
                    <a:p>
                      <a:pPr marL="36000" algn="l" fontAlgn="b"/>
                      <a:r>
                        <a:rPr lang="en-CA" sz="700" b="1" u="none" strike="noStrike" dirty="0">
                          <a:effectLst/>
                          <a:latin typeface="Arial" panose="020B0604020202020204" pitchFamily="34" charset="0"/>
                          <a:cs typeface="Arial" panose="020B0604020202020204" pitchFamily="34" charset="0"/>
                        </a:rPr>
                        <a:t>Materials</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191220">
                <a:tc>
                  <a:txBody>
                    <a:bodyPr/>
                    <a:lstStyle/>
                    <a:p>
                      <a:pPr marL="36000" algn="l" fontAlgn="b"/>
                      <a:r>
                        <a:rPr lang="en-CA" sz="700" b="1" u="none" strike="noStrike" dirty="0">
                          <a:effectLst/>
                          <a:latin typeface="Arial" panose="020B0604020202020204" pitchFamily="34" charset="0"/>
                          <a:cs typeface="Arial" panose="020B0604020202020204" pitchFamily="34" charset="0"/>
                        </a:rPr>
                        <a:t>Media</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No</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262252">
                <a:tc>
                  <a:txBody>
                    <a:bodyPr/>
                    <a:lstStyle/>
                    <a:p>
                      <a:pPr marL="36000" algn="l" fontAlgn="b"/>
                      <a:r>
                        <a:rPr lang="en-CA" sz="700" b="1" u="none" strike="noStrike" dirty="0">
                          <a:effectLst/>
                          <a:latin typeface="Arial" panose="020B0604020202020204" pitchFamily="34" charset="0"/>
                          <a:cs typeface="Arial" panose="020B0604020202020204" pitchFamily="34" charset="0"/>
                        </a:rPr>
                        <a:t>Pharmaceuticals &amp; Biotechnology</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No</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191220">
                <a:tc>
                  <a:txBody>
                    <a:bodyPr/>
                    <a:lstStyle/>
                    <a:p>
                      <a:pPr marL="36000" algn="l" fontAlgn="b"/>
                      <a:r>
                        <a:rPr lang="en-CA" sz="700" b="1" u="none" strike="noStrike" dirty="0">
                          <a:effectLst/>
                          <a:latin typeface="Arial" panose="020B0604020202020204" pitchFamily="34" charset="0"/>
                          <a:cs typeface="Arial" panose="020B0604020202020204" pitchFamily="34" charset="0"/>
                        </a:rPr>
                        <a:t>Real Estate</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No</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No</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191220">
                <a:tc>
                  <a:txBody>
                    <a:bodyPr/>
                    <a:lstStyle/>
                    <a:p>
                      <a:pPr marL="36000" algn="l" fontAlgn="b"/>
                      <a:r>
                        <a:rPr lang="en-CA" sz="700" b="1" u="none" strike="noStrike" dirty="0">
                          <a:effectLst/>
                          <a:latin typeface="Arial" panose="020B0604020202020204" pitchFamily="34" charset="0"/>
                          <a:cs typeface="Arial" panose="020B0604020202020204" pitchFamily="34" charset="0"/>
                        </a:rPr>
                        <a:t>Retailing</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No</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346108">
                <a:tc>
                  <a:txBody>
                    <a:bodyPr/>
                    <a:lstStyle/>
                    <a:p>
                      <a:pPr marL="36000" algn="l" fontAlgn="b"/>
                      <a:r>
                        <a:rPr lang="en-CA" sz="700" b="1" u="none" strike="noStrike" dirty="0">
                          <a:effectLst/>
                          <a:latin typeface="Arial" panose="020B0604020202020204" pitchFamily="34" charset="0"/>
                          <a:cs typeface="Arial" panose="020B0604020202020204" pitchFamily="34" charset="0"/>
                        </a:rPr>
                        <a:t>Semiconductors &amp; Semiconductor Equipment</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191220">
                <a:tc>
                  <a:txBody>
                    <a:bodyPr/>
                    <a:lstStyle/>
                    <a:p>
                      <a:pPr marL="36000" algn="l" fontAlgn="b"/>
                      <a:r>
                        <a:rPr lang="en-CA" sz="700" b="1" u="none" strike="noStrike" dirty="0">
                          <a:effectLst/>
                          <a:latin typeface="Arial" panose="020B0604020202020204" pitchFamily="34" charset="0"/>
                          <a:cs typeface="Arial" panose="020B0604020202020204" pitchFamily="34" charset="0"/>
                        </a:rPr>
                        <a:t>Software &amp; Services</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262252">
                <a:tc>
                  <a:txBody>
                    <a:bodyPr/>
                    <a:lstStyle/>
                    <a:p>
                      <a:pPr marL="36000" algn="l" fontAlgn="b"/>
                      <a:r>
                        <a:rPr lang="en-CA" sz="700" b="1" u="none" strike="noStrike" dirty="0">
                          <a:effectLst/>
                          <a:latin typeface="Arial" panose="020B0604020202020204" pitchFamily="34" charset="0"/>
                          <a:cs typeface="Arial" panose="020B0604020202020204" pitchFamily="34" charset="0"/>
                        </a:rPr>
                        <a:t>Technology Hardware &amp; Equipment</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No</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191220">
                <a:tc>
                  <a:txBody>
                    <a:bodyPr/>
                    <a:lstStyle/>
                    <a:p>
                      <a:pPr marL="36000" algn="l" fontAlgn="b"/>
                      <a:r>
                        <a:rPr lang="en-CA" sz="700" b="1" u="none" strike="noStrike" dirty="0">
                          <a:effectLst/>
                          <a:latin typeface="Arial" panose="020B0604020202020204" pitchFamily="34" charset="0"/>
                          <a:cs typeface="Arial" panose="020B0604020202020204" pitchFamily="34" charset="0"/>
                        </a:rPr>
                        <a:t>Telecommunication Services</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191220">
                <a:tc>
                  <a:txBody>
                    <a:bodyPr/>
                    <a:lstStyle/>
                    <a:p>
                      <a:pPr marL="36000" algn="l" fontAlgn="b"/>
                      <a:r>
                        <a:rPr lang="en-CA" sz="700" b="1" u="none" strike="noStrike" dirty="0">
                          <a:effectLst/>
                          <a:latin typeface="Arial" panose="020B0604020202020204" pitchFamily="34" charset="0"/>
                          <a:cs typeface="Arial" panose="020B0604020202020204" pitchFamily="34" charset="0"/>
                        </a:rPr>
                        <a:t>Transportation</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No</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r>
              <a:tr h="191220">
                <a:tc>
                  <a:txBody>
                    <a:bodyPr/>
                    <a:lstStyle/>
                    <a:p>
                      <a:pPr marL="36000" algn="l" fontAlgn="b"/>
                      <a:r>
                        <a:rPr lang="en-CA" sz="700" b="1" u="none" strike="noStrike" dirty="0">
                          <a:effectLst/>
                          <a:latin typeface="Arial" panose="020B0604020202020204" pitchFamily="34" charset="0"/>
                          <a:cs typeface="Arial" panose="020B0604020202020204" pitchFamily="34" charset="0"/>
                        </a:rPr>
                        <a:t>Utilities</a:t>
                      </a:r>
                      <a:endParaRPr lang="en-CA" sz="700" b="1"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3175"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a:effectLst/>
                          <a:latin typeface="Arial" panose="020B0604020202020204" pitchFamily="34" charset="0"/>
                          <a:cs typeface="Arial" panose="020B0604020202020204" pitchFamily="34" charset="0"/>
                        </a:rPr>
                        <a:t>Yes</a:t>
                      </a:r>
                      <a:endParaRPr lang="en-CA" sz="700" b="0" i="0" u="none" strike="noStrike">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CA" sz="700" u="none" strike="noStrike" dirty="0">
                          <a:effectLst/>
                          <a:latin typeface="Arial" panose="020B0604020202020204" pitchFamily="34" charset="0"/>
                          <a:cs typeface="Arial" panose="020B0604020202020204" pitchFamily="34" charset="0"/>
                        </a:rPr>
                        <a:t>Yes</a:t>
                      </a:r>
                      <a:endParaRPr lang="en-CA" sz="700" b="0" i="0" u="none" strike="noStrike" dirty="0">
                        <a:solidFill>
                          <a:srgbClr val="000000"/>
                        </a:solidFill>
                        <a:effectLst/>
                        <a:latin typeface="Arial" panose="020B0604020202020204" pitchFamily="34" charset="0"/>
                        <a:cs typeface="Arial" panose="020B0604020202020204" pitchFamily="34" charset="0"/>
                      </a:endParaRPr>
                    </a:p>
                  </a:txBody>
                  <a:tcPr marL="6463" marR="6463" marT="6463" marB="0" anchor="ctr">
                    <a:lnL w="12700" cap="flat" cmpd="sng" algn="ctr">
                      <a:solidFill>
                        <a:schemeClr val="bg1">
                          <a:lumMod val="8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99914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11721" y="230188"/>
            <a:ext cx="7496175" cy="739775"/>
          </a:xfrm>
        </p:spPr>
        <p:txBody>
          <a:bodyPr/>
          <a:lstStyle/>
          <a:p>
            <a:r>
              <a:rPr lang="en-US" dirty="0" smtClean="0">
                <a:ea typeface="ＭＳ Ｐゴシック" pitchFamily="34" charset="-128"/>
              </a:rPr>
              <a:t>Appendix: Detailed scoring methodology</a:t>
            </a:r>
            <a:endParaRPr lang="en-CA" dirty="0" smtClean="0">
              <a:ea typeface="ＭＳ Ｐゴシック" pitchFamily="34" charset="-128"/>
            </a:endParaRPr>
          </a:p>
        </p:txBody>
      </p:sp>
      <p:sp>
        <p:nvSpPr>
          <p:cNvPr id="8195"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Arial" charset="0"/>
                <a:ea typeface="ＭＳ Ｐゴシック" pitchFamily="34" charset="-128"/>
              </a:defRPr>
            </a:lvl1pPr>
            <a:lvl2pPr marL="742950" indent="-285750" eaLnBrk="0" hangingPunct="0">
              <a:defRPr sz="1000">
                <a:solidFill>
                  <a:schemeClr val="tx1"/>
                </a:solidFill>
                <a:latin typeface="Arial" charset="0"/>
                <a:ea typeface="ＭＳ Ｐゴシック" pitchFamily="34" charset="-128"/>
              </a:defRPr>
            </a:lvl2pPr>
            <a:lvl3pPr marL="1143000" indent="-228600" eaLnBrk="0" hangingPunct="0">
              <a:defRPr sz="1000">
                <a:solidFill>
                  <a:schemeClr val="tx1"/>
                </a:solidFill>
                <a:latin typeface="Arial" charset="0"/>
                <a:ea typeface="ＭＳ Ｐゴシック" pitchFamily="34" charset="-128"/>
              </a:defRPr>
            </a:lvl3pPr>
            <a:lvl4pPr marL="1600200" indent="-228600" eaLnBrk="0" hangingPunct="0">
              <a:defRPr sz="1000">
                <a:solidFill>
                  <a:schemeClr val="tx1"/>
                </a:solidFill>
                <a:latin typeface="Arial" charset="0"/>
                <a:ea typeface="ＭＳ Ｐゴシック" pitchFamily="34" charset="-128"/>
              </a:defRPr>
            </a:lvl4pPr>
            <a:lvl5pPr marL="2057400" indent="-228600" eaLnBrk="0" hangingPunct="0">
              <a:defRPr sz="1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1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1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1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1000">
                <a:solidFill>
                  <a:schemeClr val="tx1"/>
                </a:solidFill>
                <a:latin typeface="Arial" charset="0"/>
                <a:ea typeface="ＭＳ Ｐゴシック" pitchFamily="34" charset="-128"/>
              </a:defRPr>
            </a:lvl9pPr>
          </a:lstStyle>
          <a:p>
            <a:pPr eaLnBrk="1" hangingPunct="1"/>
            <a:fld id="{11174E2A-84A0-4CA5-870D-A9B7D1C4DE4C}" type="slidenum">
              <a:rPr lang="en-US" smtClean="0"/>
              <a:pPr eaLnBrk="1" hangingPunct="1"/>
              <a:t>5</a:t>
            </a:fld>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2734263885"/>
              </p:ext>
            </p:extLst>
          </p:nvPr>
        </p:nvGraphicFramePr>
        <p:xfrm>
          <a:off x="440296" y="877216"/>
          <a:ext cx="8360804" cy="4064001"/>
        </p:xfrm>
        <a:graphic>
          <a:graphicData uri="http://schemas.openxmlformats.org/drawingml/2006/table">
            <a:tbl>
              <a:tblPr/>
              <a:tblGrid>
                <a:gridCol w="506554"/>
                <a:gridCol w="1477004"/>
                <a:gridCol w="6377246"/>
              </a:tblGrid>
              <a:tr h="252413">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FFFFFF"/>
                          </a:solidFill>
                          <a:effectLst/>
                          <a:latin typeface="Arial" pitchFamily="34" charset="0"/>
                          <a:ea typeface="ＭＳ Ｐゴシック" pitchFamily="34" charset="-128"/>
                          <a:cs typeface="Arial" pitchFamily="34" charset="0"/>
                        </a:rPr>
                        <a:t># </a:t>
                      </a:r>
                      <a:endPar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endParaRPr>
                    </a:p>
                  </a:txBody>
                  <a:tcPr marL="43874" marR="43874" marT="0" marB="0" horzOverflow="overflow">
                    <a:lnL w="12700" cap="flat" cmpd="sng" algn="ctr">
                      <a:solidFill>
                        <a:srgbClr val="000001"/>
                      </a:solidFill>
                      <a:prstDash val="solid"/>
                      <a:round/>
                      <a:headEnd type="none" w="med" len="med"/>
                      <a:tailEnd type="none" w="med" len="med"/>
                    </a:lnL>
                    <a:lnR w="12700" cap="flat" cmpd="sng" algn="ctr">
                      <a:solidFill>
                        <a:srgbClr val="000104"/>
                      </a:solidFill>
                      <a:prstDash val="solid"/>
                      <a:round/>
                      <a:headEnd type="none" w="med" len="med"/>
                      <a:tailEnd type="none" w="med" len="med"/>
                    </a:lnR>
                    <a:lnT w="12700" cap="flat" cmpd="sng" algn="ctr">
                      <a:solidFill>
                        <a:srgbClr val="02080E"/>
                      </a:solidFill>
                      <a:prstDash val="solid"/>
                      <a:round/>
                      <a:headEnd type="none" w="med" len="med"/>
                      <a:tailEnd type="none" w="med" len="med"/>
                    </a:lnT>
                    <a:lnB w="12700" cap="flat" cmpd="sng" algn="ctr">
                      <a:solidFill>
                        <a:srgbClr val="02080E"/>
                      </a:solidFill>
                      <a:prstDash val="solid"/>
                      <a:round/>
                      <a:headEnd type="none" w="med" len="med"/>
                      <a:tailEnd type="none" w="med" len="med"/>
                    </a:lnB>
                    <a:lnTlToBr>
                      <a:noFill/>
                    </a:lnTlToBr>
                    <a:lnBlToTr>
                      <a:noFill/>
                    </a:lnBlToTr>
                    <a:solidFill>
                      <a:srgbClr val="1D477A"/>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FFFFFF"/>
                          </a:solidFill>
                          <a:effectLst/>
                          <a:latin typeface="Arial" pitchFamily="34" charset="0"/>
                          <a:ea typeface="ＭＳ Ｐゴシック" pitchFamily="34" charset="-128"/>
                          <a:cs typeface="Arial" pitchFamily="34" charset="0"/>
                        </a:rPr>
                        <a:t>Name of KPI </a:t>
                      </a:r>
                      <a:endPar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endParaRPr>
                    </a:p>
                  </a:txBody>
                  <a:tcPr marL="43874" marR="43874" marT="0" marB="0" horzOverflow="overflow">
                    <a:lnL w="12700" cap="flat" cmpd="sng" algn="ctr">
                      <a:solidFill>
                        <a:srgbClr val="000104"/>
                      </a:solidFill>
                      <a:prstDash val="solid"/>
                      <a:round/>
                      <a:headEnd type="none" w="med" len="med"/>
                      <a:tailEnd type="none" w="med" len="med"/>
                    </a:lnL>
                    <a:lnR w="12700" cap="flat" cmpd="sng" algn="ctr">
                      <a:solidFill>
                        <a:srgbClr val="000104"/>
                      </a:solidFill>
                      <a:prstDash val="solid"/>
                      <a:round/>
                      <a:headEnd type="none" w="med" len="med"/>
                      <a:tailEnd type="none" w="med" len="med"/>
                    </a:lnR>
                    <a:lnT w="12700" cap="flat" cmpd="sng" algn="ctr">
                      <a:solidFill>
                        <a:srgbClr val="02080E"/>
                      </a:solidFill>
                      <a:prstDash val="solid"/>
                      <a:round/>
                      <a:headEnd type="none" w="med" len="med"/>
                      <a:tailEnd type="none" w="med" len="med"/>
                    </a:lnT>
                    <a:lnB w="12700" cap="flat" cmpd="sng" algn="ctr">
                      <a:solidFill>
                        <a:srgbClr val="02080E"/>
                      </a:solidFill>
                      <a:prstDash val="solid"/>
                      <a:round/>
                      <a:headEnd type="none" w="med" len="med"/>
                      <a:tailEnd type="none" w="med" len="med"/>
                    </a:lnB>
                    <a:lnTlToBr>
                      <a:noFill/>
                    </a:lnTlToBr>
                    <a:lnBlToTr>
                      <a:noFill/>
                    </a:lnBlToTr>
                    <a:solidFill>
                      <a:srgbClr val="1D477A"/>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FFFFFF"/>
                          </a:solidFill>
                          <a:effectLst/>
                          <a:latin typeface="Arial" pitchFamily="34" charset="0"/>
                          <a:ea typeface="ＭＳ Ｐゴシック" pitchFamily="34" charset="-128"/>
                          <a:cs typeface="Arial" pitchFamily="34" charset="0"/>
                        </a:rPr>
                        <a:t>Measurement </a:t>
                      </a:r>
                      <a:endPar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endParaRPr>
                    </a:p>
                  </a:txBody>
                  <a:tcPr marL="43874" marR="43874" marT="0" marB="0" horzOverflow="overflow">
                    <a:lnL w="12700" cap="flat" cmpd="sng" algn="ctr">
                      <a:solidFill>
                        <a:srgbClr val="000104"/>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2080E"/>
                      </a:solidFill>
                      <a:prstDash val="solid"/>
                      <a:round/>
                      <a:headEnd type="none" w="med" len="med"/>
                      <a:tailEnd type="none" w="med" len="med"/>
                    </a:lnT>
                    <a:lnB w="12700" cap="flat" cmpd="sng" algn="ctr">
                      <a:solidFill>
                        <a:srgbClr val="02080E"/>
                      </a:solidFill>
                      <a:prstDash val="solid"/>
                      <a:round/>
                      <a:headEnd type="none" w="med" len="med"/>
                      <a:tailEnd type="none" w="med" len="med"/>
                    </a:lnB>
                    <a:lnTlToBr>
                      <a:noFill/>
                    </a:lnTlToBr>
                    <a:lnBlToTr>
                      <a:noFill/>
                    </a:lnBlToTr>
                    <a:solidFill>
                      <a:srgbClr val="1D477A"/>
                    </a:solidFill>
                  </a:tcPr>
                </a:tc>
              </a:tr>
              <a:tr h="1793875">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1 </a:t>
                      </a:r>
                    </a:p>
                  </a:txBody>
                  <a:tcPr marL="43874" marR="43874" marT="0" marB="0" horzOverflow="overflow">
                    <a:lnL w="12700" cap="flat" cmpd="sng" algn="ctr">
                      <a:solidFill>
                        <a:srgbClr val="000001"/>
                      </a:solidFill>
                      <a:prstDash val="solid"/>
                      <a:round/>
                      <a:headEnd type="none" w="med" len="med"/>
                      <a:tailEnd type="none" w="med" len="med"/>
                    </a:lnL>
                    <a:lnR w="12700" cap="flat" cmpd="sng" algn="ctr">
                      <a:solidFill>
                        <a:srgbClr val="000104"/>
                      </a:solidFill>
                      <a:prstDash val="solid"/>
                      <a:round/>
                      <a:headEnd type="none" w="med" len="med"/>
                      <a:tailEnd type="none" w="med" len="med"/>
                    </a:lnR>
                    <a:lnT w="12700" cap="flat" cmpd="sng" algn="ctr">
                      <a:solidFill>
                        <a:srgbClr val="02080E"/>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Energy Productivity </a:t>
                      </a:r>
                    </a:p>
                  </a:txBody>
                  <a:tcPr marL="43874" marR="43874" marT="0" marB="0" horzOverflow="overflow">
                    <a:lnL w="12700" cap="flat" cmpd="sng" algn="ctr">
                      <a:solidFill>
                        <a:srgbClr val="000104"/>
                      </a:solidFill>
                      <a:prstDash val="solid"/>
                      <a:round/>
                      <a:headEnd type="none" w="med" len="med"/>
                      <a:tailEnd type="none" w="med" len="med"/>
                    </a:lnL>
                    <a:lnR w="12700" cap="flat" cmpd="sng" algn="ctr">
                      <a:solidFill>
                        <a:srgbClr val="000104"/>
                      </a:solidFill>
                      <a:prstDash val="solid"/>
                      <a:round/>
                      <a:headEnd type="none" w="med" len="med"/>
                      <a:tailEnd type="none" w="med" len="med"/>
                    </a:lnR>
                    <a:lnT w="12700" cap="flat" cmpd="sng" algn="ctr">
                      <a:solidFill>
                        <a:srgbClr val="02080E"/>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In the first step, each company's Energy Productivity is calculated. Energy Productivity is defined as Revenue ($US) / Total Energy Use (GJ). It is then percent‐ranked against that of all same‐industry group peers within the CK coverage universe, and multiplied by 0.75. In the second step, the change in each company’s Energy Productivity over a two-year period is calculated and percent‐ranked against that of all same‐industry group peers within the CK coverage universe. If the company’s percent‐rank is top quartile, the percent‐rank is multiplied by 1 and then by 0.25. If the company’s percent‐rank is second quartile, the percent‐rank is multiplied by 0.75 and then by 0.25. If the company’s percent‐rank is third quartile, the percent‐rank is multiplied by 0.5 and then by 0.25. If the company’s percent‐rank is bottom quartile, the percent‐rank is multiplied by 0.25 and then by 0.25. In the third step, the value from the first and second steps are totaled. </a:t>
                      </a:r>
                    </a:p>
                    <a:p>
                      <a:pPr marL="0" marR="0" lvl="0" indent="0" algn="l" defTabSz="457200" rtl="0" eaLnBrk="1" fontAlgn="base" latinLnBrk="0" hangingPunct="1">
                        <a:lnSpc>
                          <a:spcPct val="115000"/>
                        </a:lnSpc>
                        <a:spcBef>
                          <a:spcPct val="0"/>
                        </a:spcBef>
                        <a:spcAft>
                          <a:spcPct val="0"/>
                        </a:spcAft>
                        <a:buClrTx/>
                        <a:buSzTx/>
                        <a:buFontTx/>
                        <a:buNone/>
                        <a:tabLst/>
                      </a:pPr>
                      <a:endPar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endParaRPr>
                    </a:p>
                  </a:txBody>
                  <a:tcPr marL="43874" marR="43874" marT="0" marB="0" horzOverflow="overflow">
                    <a:lnL w="12700" cap="flat" cmpd="sng" algn="ctr">
                      <a:solidFill>
                        <a:srgbClr val="000104"/>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2080E"/>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17713">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2 </a:t>
                      </a:r>
                    </a:p>
                  </a:txBody>
                  <a:tcPr marL="43874" marR="43874" marT="0" marB="0" horzOverflow="overflow">
                    <a:lnL w="12700" cap="flat" cmpd="sng" algn="ctr">
                      <a:solidFill>
                        <a:srgbClr val="000001"/>
                      </a:solidFill>
                      <a:prstDash val="solid"/>
                      <a:round/>
                      <a:headEnd type="none" w="med" len="med"/>
                      <a:tailEnd type="none" w="med" len="med"/>
                    </a:lnL>
                    <a:lnR w="12700" cap="flat" cmpd="sng" algn="ctr">
                      <a:solidFill>
                        <a:srgbClr val="000104"/>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Carbon Productivity </a:t>
                      </a:r>
                    </a:p>
                  </a:txBody>
                  <a:tcPr marL="43874" marR="43874" marT="0" marB="0" horzOverflow="overflow">
                    <a:lnL w="12700" cap="flat" cmpd="sng" algn="ctr">
                      <a:solidFill>
                        <a:srgbClr val="000104"/>
                      </a:solidFill>
                      <a:prstDash val="solid"/>
                      <a:round/>
                      <a:headEnd type="none" w="med" len="med"/>
                      <a:tailEnd type="none" w="med" len="med"/>
                    </a:lnL>
                    <a:lnR w="12700" cap="flat" cmpd="sng" algn="ctr">
                      <a:solidFill>
                        <a:srgbClr val="000104"/>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In the first step, each company's Carbon Productivity is calculated. Carbon Productivity is defined as Revenue ($US) / Total Greenhouse gas (GHG) Emissions (CO2e). Only Scope 1 and Scope 2 emissions are included according to the GHG Protocol. It is then percent‐ranked against that of all same‐industry group peers within the CK coverage universe, and multiplied by 0.75. In the second step, the change in each company’s Carbon Productivity over a two-year period is calculated and percent‐ranked against that of all same‐industry group peers within the CK coverage universe. If the company’s percent‐rank is top quartile, the percent‐rank is multiplied by 1 and then by 0.25. If the company’s percent‐rank is second quartile, the percent‐rank is multiplied by 0.75 and then by 0.25. If the company’s percent‐rank is third quartile, the percent‐rank is multiplied by 0.5 and then by 0.25. If the company’s percent‐rank is bottom quartile, the percent‐rank is multiplied by 0.25 and then by 0.25. In the third step, the value from the first and second steps are totaled. </a:t>
                      </a:r>
                    </a:p>
                  </a:txBody>
                  <a:tcPr marL="43874" marR="43874" marT="0" marB="0" horzOverflow="overflow">
                    <a:lnL w="12700" cap="flat" cmpd="sng" algn="ctr">
                      <a:solidFill>
                        <a:srgbClr val="000104"/>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8734565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Arial" charset="0"/>
                <a:ea typeface="ＭＳ Ｐゴシック" pitchFamily="34" charset="-128"/>
              </a:defRPr>
            </a:lvl1pPr>
            <a:lvl2pPr marL="742950" indent="-285750" eaLnBrk="0" hangingPunct="0">
              <a:defRPr sz="1000">
                <a:solidFill>
                  <a:schemeClr val="tx1"/>
                </a:solidFill>
                <a:latin typeface="Arial" charset="0"/>
                <a:ea typeface="ＭＳ Ｐゴシック" pitchFamily="34" charset="-128"/>
              </a:defRPr>
            </a:lvl2pPr>
            <a:lvl3pPr marL="1143000" indent="-228600" eaLnBrk="0" hangingPunct="0">
              <a:defRPr sz="1000">
                <a:solidFill>
                  <a:schemeClr val="tx1"/>
                </a:solidFill>
                <a:latin typeface="Arial" charset="0"/>
                <a:ea typeface="ＭＳ Ｐゴシック" pitchFamily="34" charset="-128"/>
              </a:defRPr>
            </a:lvl3pPr>
            <a:lvl4pPr marL="1600200" indent="-228600" eaLnBrk="0" hangingPunct="0">
              <a:defRPr sz="1000">
                <a:solidFill>
                  <a:schemeClr val="tx1"/>
                </a:solidFill>
                <a:latin typeface="Arial" charset="0"/>
                <a:ea typeface="ＭＳ Ｐゴシック" pitchFamily="34" charset="-128"/>
              </a:defRPr>
            </a:lvl4pPr>
            <a:lvl5pPr marL="2057400" indent="-228600" eaLnBrk="0" hangingPunct="0">
              <a:defRPr sz="1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1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1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1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1000">
                <a:solidFill>
                  <a:schemeClr val="tx1"/>
                </a:solidFill>
                <a:latin typeface="Arial" charset="0"/>
                <a:ea typeface="ＭＳ Ｐゴシック" pitchFamily="34" charset="-128"/>
              </a:defRPr>
            </a:lvl9pPr>
          </a:lstStyle>
          <a:p>
            <a:pPr eaLnBrk="1" hangingPunct="1"/>
            <a:fld id="{0440F721-3393-4F65-BA1A-91E91626C377}" type="slidenum">
              <a:rPr lang="en-US" smtClean="0"/>
              <a:pPr eaLnBrk="1" hangingPunct="1"/>
              <a:t>6</a:t>
            </a:fld>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1931552341"/>
              </p:ext>
            </p:extLst>
          </p:nvPr>
        </p:nvGraphicFramePr>
        <p:xfrm>
          <a:off x="430772" y="892636"/>
          <a:ext cx="8370328" cy="5006976"/>
        </p:xfrm>
        <a:graphic>
          <a:graphicData uri="http://schemas.openxmlformats.org/drawingml/2006/table">
            <a:tbl>
              <a:tblPr/>
              <a:tblGrid>
                <a:gridCol w="417981"/>
                <a:gridCol w="1671921"/>
                <a:gridCol w="6280426"/>
              </a:tblGrid>
              <a:tr h="2039938">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3</a:t>
                      </a:r>
                    </a:p>
                  </a:txBody>
                  <a:tcPr marL="40776" marR="4077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Water Productivity </a:t>
                      </a:r>
                    </a:p>
                  </a:txBody>
                  <a:tcPr marL="40776" marR="4077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In the first step, each company's Water Productivity is calculated. Water Productivity is defined as Revenue ($US) / Total water (m3). It is then percent‐ranked against that of all same‐industry group peers within the CK coverage universe, and multiplied by 0.75. In the second step, the change in each company’s Water Productivity over a two-year period is calculated and percent‐ranked against that of all same‐industry group peers within the CK coverage universe. If the company’s percent‐rank is top quartile, the percent‐rank is multiplied by 1 and then by 0.25. If the company’s percent‐rank is second quartile, the percent‐rank is multiplied by 0.75 and then by 0.25. If the company’s percent‐rank is third quartile, the percent‐rank is multiplied by 0.5 and then by 0.25. If the company’s percent‐rank is bottom quartile, the percent‐rank is multiplied by 0.25 and then by 0.25. In the third step, the value from the first and second steps are totaled. </a:t>
                      </a:r>
                    </a:p>
                  </a:txBody>
                  <a:tcPr marL="40776" marR="4077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39938">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4</a:t>
                      </a:r>
                    </a:p>
                  </a:txBody>
                  <a:tcPr marL="40776" marR="4077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Waste Productivity </a:t>
                      </a:r>
                    </a:p>
                  </a:txBody>
                  <a:tcPr marL="40776" marR="4077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In the first step, each company's Waste Productivity is calculated  Waste Productivity is defined as Revenue ($US) / [Total waste generated (metric tonnes) – waste recycled (metric tonnes)]. It is then percent‐ranked against that of all same‐industry group peers within the CK coverage universe, and multiplied by 0.75. In the second step, the change in each company’s Waste Productivity over a two-year period is calculated and percent‐ranked against that of all same‐industry group peers within the CK coverage universe. If the company’s percent‐rank is top quartile, the percent‐rank is multiplied by 1 and then by 0.25. If the company’s percent‐rank is second quartile, the percent‐rank is multiplied by 0.75 and then by 0.25. If the company’s percent‐rank is third quartile, the percent‐rank is multiplied by 0.5 and then by 0.25. If the company’s percent‐rank is bottom quartile, the percent‐rank is multiplied by 0.25 and then by 0.25. In the third step, the value from the first and second steps are totaled. </a:t>
                      </a:r>
                    </a:p>
                  </a:txBody>
                  <a:tcPr marL="40776" marR="4077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27100">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5</a:t>
                      </a:r>
                    </a:p>
                  </a:txBody>
                  <a:tcPr marL="40776" marR="4077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Innovation Capacity </a:t>
                      </a:r>
                    </a:p>
                  </a:txBody>
                  <a:tcPr marL="40776" marR="4077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In the first step, each company's Innovation Capacity score is determined by measuring the ratio of research and development (R&amp;D) expenditures to total revenue averaged over a trailing three‐year period. In the second step, each company's Innovation Capacity score is percent‐ranked against that of all same‐industry group peers within the CK coverage universe. </a:t>
                      </a:r>
                    </a:p>
                  </a:txBody>
                  <a:tcPr marL="40776" marR="4077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 name="Title 1"/>
          <p:cNvSpPr>
            <a:spLocks noGrp="1"/>
          </p:cNvSpPr>
          <p:nvPr>
            <p:ph type="title"/>
          </p:nvPr>
        </p:nvSpPr>
        <p:spPr>
          <a:xfrm>
            <a:off x="423934" y="230743"/>
            <a:ext cx="7861008" cy="738664"/>
          </a:xfrm>
        </p:spPr>
        <p:txBody>
          <a:bodyPr/>
          <a:lstStyle/>
          <a:p>
            <a:r>
              <a:rPr lang="en-US" dirty="0" smtClean="0">
                <a:ea typeface="ＭＳ Ｐゴシック" pitchFamily="34" charset="-128"/>
              </a:rPr>
              <a:t>Appendix: </a:t>
            </a:r>
            <a:r>
              <a:rPr lang="en-US" dirty="0">
                <a:ea typeface="ＭＳ Ｐゴシック" pitchFamily="34" charset="-128"/>
              </a:rPr>
              <a:t>Detailed scoring </a:t>
            </a:r>
            <a:r>
              <a:rPr lang="en-US" dirty="0" smtClean="0">
                <a:ea typeface="ＭＳ Ｐゴシック" pitchFamily="34" charset="-128"/>
              </a:rPr>
              <a:t>methodology (continued)</a:t>
            </a:r>
            <a:endParaRPr lang="en-CA" dirty="0" smtClean="0">
              <a:ea typeface="ＭＳ Ｐゴシック" pitchFamily="34" charset="-128"/>
            </a:endParaRPr>
          </a:p>
        </p:txBody>
      </p:sp>
    </p:spTree>
    <p:extLst>
      <p:ext uri="{BB962C8B-B14F-4D97-AF65-F5344CB8AC3E}">
        <p14:creationId xmlns:p14="http://schemas.microsoft.com/office/powerpoint/2010/main" val="14572646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23934" y="230743"/>
            <a:ext cx="7861008" cy="738664"/>
          </a:xfrm>
        </p:spPr>
        <p:txBody>
          <a:bodyPr/>
          <a:lstStyle/>
          <a:p>
            <a:r>
              <a:rPr lang="en-US" dirty="0" smtClean="0">
                <a:ea typeface="ＭＳ Ｐゴシック" pitchFamily="34" charset="-128"/>
              </a:rPr>
              <a:t>Appendix: </a:t>
            </a:r>
            <a:r>
              <a:rPr lang="en-US" dirty="0">
                <a:ea typeface="ＭＳ Ｐゴシック" pitchFamily="34" charset="-128"/>
              </a:rPr>
              <a:t>Detailed scoring </a:t>
            </a:r>
            <a:r>
              <a:rPr lang="en-US" dirty="0" smtClean="0">
                <a:ea typeface="ＭＳ Ｐゴシック" pitchFamily="34" charset="-128"/>
              </a:rPr>
              <a:t>methodology (continued)</a:t>
            </a:r>
            <a:endParaRPr lang="en-CA" dirty="0" smtClean="0">
              <a:ea typeface="ＭＳ Ｐゴシック" pitchFamily="34" charset="-128"/>
            </a:endParaRPr>
          </a:p>
        </p:txBody>
      </p:sp>
      <p:sp>
        <p:nvSpPr>
          <p:cNvPr id="10243"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Arial" charset="0"/>
                <a:ea typeface="ＭＳ Ｐゴシック" pitchFamily="34" charset="-128"/>
              </a:defRPr>
            </a:lvl1pPr>
            <a:lvl2pPr marL="742950" indent="-285750" eaLnBrk="0" hangingPunct="0">
              <a:defRPr sz="1000">
                <a:solidFill>
                  <a:schemeClr val="tx1"/>
                </a:solidFill>
                <a:latin typeface="Arial" charset="0"/>
                <a:ea typeface="ＭＳ Ｐゴシック" pitchFamily="34" charset="-128"/>
              </a:defRPr>
            </a:lvl2pPr>
            <a:lvl3pPr marL="1143000" indent="-228600" eaLnBrk="0" hangingPunct="0">
              <a:defRPr sz="1000">
                <a:solidFill>
                  <a:schemeClr val="tx1"/>
                </a:solidFill>
                <a:latin typeface="Arial" charset="0"/>
                <a:ea typeface="ＭＳ Ｐゴシック" pitchFamily="34" charset="-128"/>
              </a:defRPr>
            </a:lvl3pPr>
            <a:lvl4pPr marL="1600200" indent="-228600" eaLnBrk="0" hangingPunct="0">
              <a:defRPr sz="1000">
                <a:solidFill>
                  <a:schemeClr val="tx1"/>
                </a:solidFill>
                <a:latin typeface="Arial" charset="0"/>
                <a:ea typeface="ＭＳ Ｐゴシック" pitchFamily="34" charset="-128"/>
              </a:defRPr>
            </a:lvl4pPr>
            <a:lvl5pPr marL="2057400" indent="-228600" eaLnBrk="0" hangingPunct="0">
              <a:defRPr sz="1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1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1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1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1000">
                <a:solidFill>
                  <a:schemeClr val="tx1"/>
                </a:solidFill>
                <a:latin typeface="Arial" charset="0"/>
                <a:ea typeface="ＭＳ Ｐゴシック" pitchFamily="34" charset="-128"/>
              </a:defRPr>
            </a:lvl9pPr>
          </a:lstStyle>
          <a:p>
            <a:pPr eaLnBrk="1" hangingPunct="1"/>
            <a:fld id="{EA442EE8-260F-4E47-A271-540DE88D649F}" type="slidenum">
              <a:rPr lang="en-US" smtClean="0"/>
              <a:pPr eaLnBrk="1" hangingPunct="1"/>
              <a:t>7</a:t>
            </a:fld>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2028473004"/>
              </p:ext>
            </p:extLst>
          </p:nvPr>
        </p:nvGraphicFramePr>
        <p:xfrm>
          <a:off x="442984" y="885382"/>
          <a:ext cx="8313274" cy="4206240"/>
        </p:xfrm>
        <a:graphic>
          <a:graphicData uri="http://schemas.openxmlformats.org/drawingml/2006/table">
            <a:tbl>
              <a:tblPr/>
              <a:tblGrid>
                <a:gridCol w="447065"/>
                <a:gridCol w="1415704"/>
                <a:gridCol w="6450505"/>
              </a:tblGrid>
              <a:tr h="855663">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6</a:t>
                      </a:r>
                    </a:p>
                  </a:txBody>
                  <a:tcPr marL="41849" marR="4184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Percentage Tax Paid </a:t>
                      </a:r>
                    </a:p>
                  </a:txBody>
                  <a:tcPr marL="41849" marR="4184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In the first step, each company's Percentage Tax Paid is calculated as the amount of taxes paid in cash over a trailing five year period divided by their total EBITDA over the same period. Companies score a 0% in the event that their total EBITDA or taxes paid in cash is zero or lower over the five year period. In the second step, each company's Percentage Tax Paid is percent‐ranked against that of all same‐industry group peers within the CK coverage universe. </a:t>
                      </a:r>
                    </a:p>
                    <a:p>
                      <a:pPr marL="0" marR="0" lvl="0" indent="0" algn="l" defTabSz="457200" rtl="0" eaLnBrk="1" fontAlgn="base" latinLnBrk="0" hangingPunct="1">
                        <a:lnSpc>
                          <a:spcPct val="115000"/>
                        </a:lnSpc>
                        <a:spcBef>
                          <a:spcPct val="0"/>
                        </a:spcBef>
                        <a:spcAft>
                          <a:spcPct val="0"/>
                        </a:spcAft>
                        <a:buClrTx/>
                        <a:buSzTx/>
                        <a:buFontTx/>
                        <a:buNone/>
                        <a:tabLst/>
                      </a:pPr>
                      <a:endPar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endParaRPr>
                    </a:p>
                  </a:txBody>
                  <a:tcPr marL="41849" marR="4184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55663">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7</a:t>
                      </a:r>
                    </a:p>
                  </a:txBody>
                  <a:tcPr marL="41849" marR="4184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CEO-Average Employee Pay </a:t>
                      </a:r>
                    </a:p>
                  </a:txBody>
                  <a:tcPr marL="41849" marR="4184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In the first step, each company's CEO to Average Employee Pay ratio is calculated as total CEO compensation  divided by average employee compensation. Average employee compensation is calculated by dividing the company’s total wage bill by the total number of employees. In the second step, each company's CEO to Average Employee Pay ratio is percent‐ranked against that of all same‐industry group peers within the CK coverage universe. The lower the ratio, the higher the rank. </a:t>
                      </a:r>
                    </a:p>
                    <a:p>
                      <a:pPr marL="0" marR="0" lvl="0" indent="0" algn="l" defTabSz="457200" rtl="0" eaLnBrk="1" fontAlgn="base" latinLnBrk="0" hangingPunct="1">
                        <a:lnSpc>
                          <a:spcPct val="115000"/>
                        </a:lnSpc>
                        <a:spcBef>
                          <a:spcPct val="0"/>
                        </a:spcBef>
                        <a:spcAft>
                          <a:spcPct val="0"/>
                        </a:spcAft>
                        <a:buClrTx/>
                        <a:buSzTx/>
                        <a:buFontTx/>
                        <a:buNone/>
                        <a:tabLst/>
                      </a:pPr>
                      <a:endPar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endParaRPr>
                    </a:p>
                  </a:txBody>
                  <a:tcPr marL="41849" marR="4184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82700">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8</a:t>
                      </a:r>
                    </a:p>
                  </a:txBody>
                  <a:tcPr marL="41849" marR="4184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Pension Fund Status </a:t>
                      </a:r>
                    </a:p>
                  </a:txBody>
                  <a:tcPr marL="41849" marR="4184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nSpc>
                          <a:spcPct val="115000"/>
                        </a:lnSpc>
                        <a:spcAft>
                          <a:spcPts val="0"/>
                        </a:spcAft>
                      </a:pPr>
                      <a:r>
                        <a:rPr lang="en-CA" sz="1000" dirty="0" smtClean="0">
                          <a:solidFill>
                            <a:srgbClr val="000000"/>
                          </a:solidFill>
                          <a:effectLst/>
                          <a:latin typeface="Arial"/>
                          <a:ea typeface="Times New Roman"/>
                          <a:cs typeface="Times New Roman"/>
                        </a:rPr>
                        <a:t>In the first step, all companies are segmented into three categories: those with a defined benefit (DB) pension, those with a defined contribution (DC) pension and those with no pension.  For companies in the DB category, a test is first performed to determine relevance: if the total assets of a company's DB pension plan divided by the total number of employees is greater than $US 50,000, companies are scored on this metric. If this ratio is less than $US 50,000, companies are assigned to the DC category. Qualifying companies in the DB category are scored as follows: the unfunded liability of their DB plan is divided by their total assets</a:t>
                      </a:r>
                      <a:r>
                        <a:rPr lang="en-CA" sz="1000" baseline="0" dirty="0" smtClean="0">
                          <a:solidFill>
                            <a:srgbClr val="000000"/>
                          </a:solidFill>
                          <a:effectLst/>
                          <a:latin typeface="Arial"/>
                          <a:ea typeface="Times New Roman"/>
                          <a:cs typeface="Times New Roman"/>
                        </a:rPr>
                        <a:t> </a:t>
                      </a:r>
                      <a:r>
                        <a:rPr lang="en-CA" sz="1000" dirty="0" smtClean="0">
                          <a:solidFill>
                            <a:srgbClr val="000000"/>
                          </a:solidFill>
                          <a:effectLst/>
                          <a:latin typeface="Arial"/>
                          <a:ea typeface="Times New Roman"/>
                          <a:cs typeface="Times New Roman"/>
                        </a:rPr>
                        <a:t>at year-end. This ratio is then percent ranked against that of all same-industry group peers within the CK coverage universe.   </a:t>
                      </a:r>
                      <a:endParaRPr lang="en-CA" sz="1000" dirty="0" smtClean="0">
                        <a:effectLst/>
                        <a:latin typeface="Cambria"/>
                        <a:ea typeface="Calibri"/>
                        <a:cs typeface="Times New Roman"/>
                      </a:endParaRPr>
                    </a:p>
                    <a:p>
                      <a:pPr>
                        <a:lnSpc>
                          <a:spcPct val="115000"/>
                        </a:lnSpc>
                        <a:spcAft>
                          <a:spcPts val="0"/>
                        </a:spcAft>
                      </a:pPr>
                      <a:r>
                        <a:rPr lang="en-CA" sz="1000" dirty="0" smtClean="0">
                          <a:solidFill>
                            <a:srgbClr val="000000"/>
                          </a:solidFill>
                          <a:effectLst/>
                          <a:latin typeface="Arial"/>
                          <a:ea typeface="Times New Roman"/>
                          <a:cs typeface="Times New Roman"/>
                        </a:rPr>
                        <a:t>For companies in the DC category, performance is based on the ratio between their DC expense and their total assets at year-end.  This ratio is then percent ranked against that of all same-industry group peers within the CK coverage universe. Companies that are found to have no pension receive a score of 0 on this metric.  </a:t>
                      </a:r>
                      <a:endParaRPr lang="en-CA" sz="1000" dirty="0" smtClean="0">
                        <a:effectLst/>
                        <a:latin typeface="Cambria"/>
                        <a:ea typeface="Calibri"/>
                        <a:cs typeface="Times New Roman"/>
                      </a:endParaRPr>
                    </a:p>
                    <a:p>
                      <a:pPr>
                        <a:lnSpc>
                          <a:spcPct val="115000"/>
                        </a:lnSpc>
                        <a:spcAft>
                          <a:spcPts val="0"/>
                        </a:spcAft>
                      </a:pPr>
                      <a:r>
                        <a:rPr lang="en-CA" sz="1000" dirty="0" smtClean="0">
                          <a:solidFill>
                            <a:srgbClr val="000000"/>
                          </a:solidFill>
                          <a:effectLst/>
                          <a:latin typeface="Arial"/>
                          <a:ea typeface="Times New Roman"/>
                          <a:cs typeface="Times New Roman"/>
                        </a:rPr>
                        <a:t> </a:t>
                      </a:r>
                      <a:endParaRPr lang="en-CA" sz="1000" dirty="0" smtClean="0">
                        <a:effectLst/>
                        <a:latin typeface="Cambria"/>
                        <a:ea typeface="Calibri"/>
                        <a:cs typeface="Times New Roman"/>
                      </a:endParaRPr>
                    </a:p>
                    <a:p>
                      <a:pPr marL="0" marR="0" lvl="0" indent="0" algn="l" defTabSz="457200" rtl="0" eaLnBrk="1" fontAlgn="base" latinLnBrk="0" hangingPunct="1">
                        <a:lnSpc>
                          <a:spcPct val="115000"/>
                        </a:lnSpc>
                        <a:spcBef>
                          <a:spcPct val="0"/>
                        </a:spcBef>
                        <a:spcAft>
                          <a:spcPct val="0"/>
                        </a:spcAft>
                        <a:buClrTx/>
                        <a:buSzTx/>
                        <a:buFontTx/>
                        <a:buNone/>
                        <a:tabLst/>
                      </a:pPr>
                      <a:endPar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endParaRPr>
                    </a:p>
                  </a:txBody>
                  <a:tcPr marL="41849" marR="4184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147089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Arial" charset="0"/>
                <a:ea typeface="ＭＳ Ｐゴシック" pitchFamily="34" charset="-128"/>
              </a:defRPr>
            </a:lvl1pPr>
            <a:lvl2pPr marL="742950" indent="-285750" eaLnBrk="0" hangingPunct="0">
              <a:defRPr sz="1000">
                <a:solidFill>
                  <a:schemeClr val="tx1"/>
                </a:solidFill>
                <a:latin typeface="Arial" charset="0"/>
                <a:ea typeface="ＭＳ Ｐゴシック" pitchFamily="34" charset="-128"/>
              </a:defRPr>
            </a:lvl2pPr>
            <a:lvl3pPr marL="1143000" indent="-228600" eaLnBrk="0" hangingPunct="0">
              <a:defRPr sz="1000">
                <a:solidFill>
                  <a:schemeClr val="tx1"/>
                </a:solidFill>
                <a:latin typeface="Arial" charset="0"/>
                <a:ea typeface="ＭＳ Ｐゴシック" pitchFamily="34" charset="-128"/>
              </a:defRPr>
            </a:lvl3pPr>
            <a:lvl4pPr marL="1600200" indent="-228600" eaLnBrk="0" hangingPunct="0">
              <a:defRPr sz="1000">
                <a:solidFill>
                  <a:schemeClr val="tx1"/>
                </a:solidFill>
                <a:latin typeface="Arial" charset="0"/>
                <a:ea typeface="ＭＳ Ｐゴシック" pitchFamily="34" charset="-128"/>
              </a:defRPr>
            </a:lvl4pPr>
            <a:lvl5pPr marL="2057400" indent="-228600" eaLnBrk="0" hangingPunct="0">
              <a:defRPr sz="10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10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10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10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1000">
                <a:solidFill>
                  <a:schemeClr val="tx1"/>
                </a:solidFill>
                <a:latin typeface="Arial" charset="0"/>
                <a:ea typeface="ＭＳ Ｐゴシック" pitchFamily="34" charset="-128"/>
              </a:defRPr>
            </a:lvl9pPr>
          </a:lstStyle>
          <a:p>
            <a:pPr eaLnBrk="1" hangingPunct="1"/>
            <a:fld id="{05A6A83D-5FDA-4747-84BD-F84988666B01}" type="slidenum">
              <a:rPr lang="en-US" smtClean="0"/>
              <a:pPr eaLnBrk="1" hangingPunct="1"/>
              <a:t>8</a:t>
            </a:fld>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1580844846"/>
              </p:ext>
            </p:extLst>
          </p:nvPr>
        </p:nvGraphicFramePr>
        <p:xfrm>
          <a:off x="423932" y="885566"/>
          <a:ext cx="8363606" cy="5429417"/>
        </p:xfrm>
        <a:graphic>
          <a:graphicData uri="http://schemas.openxmlformats.org/drawingml/2006/table">
            <a:tbl>
              <a:tblPr/>
              <a:tblGrid>
                <a:gridCol w="506405"/>
                <a:gridCol w="1469806"/>
                <a:gridCol w="6387395"/>
              </a:tblGrid>
              <a:tr h="655638">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9</a:t>
                      </a:r>
                    </a:p>
                  </a:txBody>
                  <a:tcPr marL="41849" marR="4184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Safety Performance </a:t>
                      </a:r>
                    </a:p>
                  </a:txBody>
                  <a:tcPr marL="41849" marR="4184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Each company's Safety Performance is comprised of the Lost Time Injury Score (50% weight) and the Fatality Score (50% weight). The Lost Time Injury Score is determined by calculating the company's lost time injury rate (defined as the number of lost time incidents per 200,000 employee hours) and percent‐ranking it against that of all same‐industry group peers within the CK coverage universe. The Fatality Score is determined by calculating the company’s fatality rate (defined as the number of fatalities divided by the total number of employees) and percent‐ranking it against that of all same‐industry group peers within the CK coverage universe. The ‘priority KPI’ test described above will be performed on both lost time incidents and fatalities. Accordingly, companies in industry groups that do not prevalently disclose fatalities will only be scored on their Lost Time Injury Score. </a:t>
                      </a:r>
                    </a:p>
                    <a:p>
                      <a:pPr marL="0" marR="0" lvl="0" indent="0" algn="l" defTabSz="457200" rtl="0" eaLnBrk="1" fontAlgn="base" latinLnBrk="0" hangingPunct="1">
                        <a:lnSpc>
                          <a:spcPct val="115000"/>
                        </a:lnSpc>
                        <a:spcBef>
                          <a:spcPct val="0"/>
                        </a:spcBef>
                        <a:spcAft>
                          <a:spcPct val="0"/>
                        </a:spcAft>
                        <a:buClrTx/>
                        <a:buSzTx/>
                        <a:buFontTx/>
                        <a:buNone/>
                        <a:tabLst/>
                      </a:pPr>
                      <a:endPar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endParaRPr>
                    </a:p>
                  </a:txBody>
                  <a:tcPr marL="41849" marR="4184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55638">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10 </a:t>
                      </a:r>
                    </a:p>
                  </a:txBody>
                  <a:tcPr marL="51299" marR="5129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Employee Turnover </a:t>
                      </a:r>
                    </a:p>
                  </a:txBody>
                  <a:tcPr marL="51299" marR="5129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In the first step, each company's Employee Turnover is calculated as (1 ‐its retention rate). In the second step, each company's Employee Turnover is percent‐ranked against that of all same industry group peers within the CK coverage universe. The lower the ratio, the higher the rank. </a:t>
                      </a:r>
                    </a:p>
                  </a:txBody>
                  <a:tcPr marL="51299" marR="5129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11275">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11 </a:t>
                      </a:r>
                    </a:p>
                  </a:txBody>
                  <a:tcPr marL="51299" marR="5129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Leadership Diversity </a:t>
                      </a:r>
                    </a:p>
                  </a:txBody>
                  <a:tcPr marL="51299" marR="5129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Each company’s Leadership Diversity is comprised of the Board Diversity Score (50% weight) and Leadership Diversity Score (50% weight). The Board Diversity Score is calculated by determining the proportion of the Board of Directors that is comprised of female directors and percent‐ranking it against that of all same‐industry group peers within the CK coverage universe. The Leadership Diversity Score is calculated by determining the proportion of the senior executive team that is comprised of female executives and percent‐ranking it against that of all same‐industry group peers within the CK coverage universe. </a:t>
                      </a:r>
                    </a:p>
                  </a:txBody>
                  <a:tcPr marL="51299" marR="5129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85164">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12 </a:t>
                      </a:r>
                    </a:p>
                  </a:txBody>
                  <a:tcPr marL="51299" marR="5129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Clean Capitalism Pay Link </a:t>
                      </a:r>
                    </a:p>
                  </a:txBody>
                  <a:tcPr marL="51299" marR="5129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CA" sz="1000" b="0" i="0" u="none" strike="noStrike" cap="none" normalizeH="0" baseline="0" dirty="0" smtClean="0">
                          <a:ln>
                            <a:noFill/>
                          </a:ln>
                          <a:solidFill>
                            <a:srgbClr val="000000"/>
                          </a:solidFill>
                          <a:effectLst/>
                          <a:latin typeface="Arial" pitchFamily="34" charset="0"/>
                          <a:ea typeface="ＭＳ Ｐゴシック" pitchFamily="34" charset="-128"/>
                          <a:cs typeface="Arial" pitchFamily="34" charset="0"/>
                        </a:rPr>
                        <a:t>The Clean Capitalism Pay Link indicator is designed to reward companies that have set up mechanisms to link the remuneration of senior executives with the achievement of clean capitalism goals or targets. A score of 100% is given to companies that describe such a mechanism in detail (e.g. the company specifies the proportion of a particular named executive's compensation that is linked to the achievement of a corporate clean capitalism target, such as reducing emissions, improving energy efficiency, or reducing health &amp; safety accidents ). A score of 50% is given to companies that provide a high level description of such a mechanism (e.g. the company mentions the existence of a link between executive compensation and corporate clean capitalism targets but does not specify the proportion that is linked, the nature of the link, etc.). A score of 0% is given to companies that do not report any linking mechanisms. Unlike all other indicators, Clean Capitalism Pay Link does not use any percent‐ranking. </a:t>
                      </a:r>
                    </a:p>
                  </a:txBody>
                  <a:tcPr marL="51299" marR="5129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 name="Title 1"/>
          <p:cNvSpPr>
            <a:spLocks noGrp="1"/>
          </p:cNvSpPr>
          <p:nvPr>
            <p:ph type="title"/>
          </p:nvPr>
        </p:nvSpPr>
        <p:spPr>
          <a:xfrm>
            <a:off x="423934" y="230743"/>
            <a:ext cx="7861008" cy="738664"/>
          </a:xfrm>
        </p:spPr>
        <p:txBody>
          <a:bodyPr/>
          <a:lstStyle/>
          <a:p>
            <a:r>
              <a:rPr lang="en-US" dirty="0" smtClean="0">
                <a:ea typeface="ＭＳ Ｐゴシック" pitchFamily="34" charset="-128"/>
              </a:rPr>
              <a:t>Appendix: </a:t>
            </a:r>
            <a:r>
              <a:rPr lang="en-US" dirty="0">
                <a:ea typeface="ＭＳ Ｐゴシック" pitchFamily="34" charset="-128"/>
              </a:rPr>
              <a:t>Detailed scoring </a:t>
            </a:r>
            <a:r>
              <a:rPr lang="en-US" dirty="0" smtClean="0">
                <a:ea typeface="ＭＳ Ｐゴシック" pitchFamily="34" charset="-128"/>
              </a:rPr>
              <a:t>methodology (continued)</a:t>
            </a:r>
            <a:endParaRPr lang="en-CA" dirty="0" smtClean="0">
              <a:ea typeface="ＭＳ Ｐゴシック" pitchFamily="34" charset="-128"/>
            </a:endParaRPr>
          </a:p>
        </p:txBody>
      </p:sp>
    </p:spTree>
    <p:extLst>
      <p:ext uri="{BB962C8B-B14F-4D97-AF65-F5344CB8AC3E}">
        <p14:creationId xmlns:p14="http://schemas.microsoft.com/office/powerpoint/2010/main" val="100594469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GyZF2fDdDEGeUfPbDaQ0rg"/>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jxBttRZ_KESr2WZ3PyN6f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jxBttRZ_KESr2WZ3PyN6f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jxBttRZ_KESr2WZ3PyN6f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jxBttRZ_KESr2WZ3PyN6f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jxBttRZ_KESr2WZ3PyN6f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GyZF2fDdDEGeUfPbDaQ0r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FCusYG.1KkKM.T5LMWGBF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FCusYG.1KkKM.T5LMWGBF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FCusYG.1KkKM.T5LMWGBF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FCusYG.1KkKM.T5LMWGBFg"/>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FCusYG.1KkKM.T5LMWGBFg"/>
</p:tagLst>
</file>

<file path=ppt/theme/theme1.xml><?xml version="1.0" encoding="utf-8"?>
<a:theme xmlns:a="http://schemas.openxmlformats.org/drawingml/2006/main" name="120416 CK">
  <a:themeElements>
    <a:clrScheme name="MetLife_CF_MET061 1">
      <a:dk1>
        <a:srgbClr val="000000"/>
      </a:dk1>
      <a:lt1>
        <a:srgbClr val="FFFFFF"/>
      </a:lt1>
      <a:dk2>
        <a:srgbClr val="296299"/>
      </a:dk2>
      <a:lt2>
        <a:srgbClr val="808080"/>
      </a:lt2>
      <a:accent1>
        <a:srgbClr val="8DC4E4"/>
      </a:accent1>
      <a:accent2>
        <a:srgbClr val="6C97B9"/>
      </a:accent2>
      <a:accent3>
        <a:srgbClr val="FFFFFF"/>
      </a:accent3>
      <a:accent4>
        <a:srgbClr val="000000"/>
      </a:accent4>
      <a:accent5>
        <a:srgbClr val="C5DEEF"/>
      </a:accent5>
      <a:accent6>
        <a:srgbClr val="6188A7"/>
      </a:accent6>
      <a:hlink>
        <a:srgbClr val="007CC3"/>
      </a:hlink>
      <a:folHlink>
        <a:srgbClr val="7EB76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MetLife_CF_MET061 1">
        <a:dk1>
          <a:srgbClr val="000000"/>
        </a:dk1>
        <a:lt1>
          <a:srgbClr val="FFFFFF"/>
        </a:lt1>
        <a:dk2>
          <a:srgbClr val="296299"/>
        </a:dk2>
        <a:lt2>
          <a:srgbClr val="808080"/>
        </a:lt2>
        <a:accent1>
          <a:srgbClr val="8DC4E4"/>
        </a:accent1>
        <a:accent2>
          <a:srgbClr val="6C97B9"/>
        </a:accent2>
        <a:accent3>
          <a:srgbClr val="FFFFFF"/>
        </a:accent3>
        <a:accent4>
          <a:srgbClr val="000000"/>
        </a:accent4>
        <a:accent5>
          <a:srgbClr val="C5DEEF"/>
        </a:accent5>
        <a:accent6>
          <a:srgbClr val="6188A7"/>
        </a:accent6>
        <a:hlink>
          <a:srgbClr val="007CC3"/>
        </a:hlink>
        <a:folHlink>
          <a:srgbClr val="7EB76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40126</TotalTime>
  <Words>2422</Words>
  <Application>Microsoft Office PowerPoint</Application>
  <PresentationFormat>On-screen Show (4:3)</PresentationFormat>
  <Paragraphs>350</Paragraphs>
  <Slides>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120416 CK</vt:lpstr>
      <vt:lpstr>think-cell Slide</vt:lpstr>
      <vt:lpstr>The 2015 Future 40 Ranking:  Overview of Methodology</vt:lpstr>
      <vt:lpstr>Future 40 fast facts</vt:lpstr>
      <vt:lpstr>PowerPoint Presentation</vt:lpstr>
      <vt:lpstr>PowerPoint Presentation</vt:lpstr>
      <vt:lpstr>PowerPoint Presentation</vt:lpstr>
      <vt:lpstr>Appendix: Detailed scoring methodology</vt:lpstr>
      <vt:lpstr>Appendix: Detailed scoring methodology (continued)</vt:lpstr>
      <vt:lpstr>Appendix: Detailed scoring methodology (continued)</vt:lpstr>
      <vt:lpstr>Appendix: Detailed scoring methodology (continued)</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100 Introduction - 2013</dc:title>
  <dc:creator>Toby Heaps</dc:creator>
  <cp:lastModifiedBy>Erin Gardhouse</cp:lastModifiedBy>
  <cp:revision>595</cp:revision>
  <cp:lastPrinted>2012-10-16T15:15:55Z</cp:lastPrinted>
  <dcterms:created xsi:type="dcterms:W3CDTF">2011-10-31T20:28:58Z</dcterms:created>
  <dcterms:modified xsi:type="dcterms:W3CDTF">2015-01-27T15:19:40Z</dcterms:modified>
</cp:coreProperties>
</file>