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2" r:id="rId1"/>
  </p:sldMasterIdLst>
  <p:notesMasterIdLst>
    <p:notesMasterId r:id="rId19"/>
  </p:notesMasterIdLst>
  <p:handoutMasterIdLst>
    <p:handoutMasterId r:id="rId20"/>
  </p:handoutMasterIdLst>
  <p:sldIdLst>
    <p:sldId id="400" r:id="rId2"/>
    <p:sldId id="401" r:id="rId3"/>
    <p:sldId id="312" r:id="rId4"/>
    <p:sldId id="374" r:id="rId5"/>
    <p:sldId id="378" r:id="rId6"/>
    <p:sldId id="381" r:id="rId7"/>
    <p:sldId id="380" r:id="rId8"/>
    <p:sldId id="382" r:id="rId9"/>
    <p:sldId id="393" r:id="rId10"/>
    <p:sldId id="384" r:id="rId11"/>
    <p:sldId id="399" r:id="rId12"/>
    <p:sldId id="385" r:id="rId13"/>
    <p:sldId id="368" r:id="rId14"/>
    <p:sldId id="369" r:id="rId15"/>
    <p:sldId id="370" r:id="rId16"/>
    <p:sldId id="371" r:id="rId17"/>
    <p:sldId id="392"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B36241-306D-FE49-930E-D654C7AC70AA}">
          <p14:sldIdLst>
            <p14:sldId id="400"/>
            <p14:sldId id="401"/>
            <p14:sldId id="312"/>
            <p14:sldId id="374"/>
            <p14:sldId id="378"/>
            <p14:sldId id="381"/>
            <p14:sldId id="380"/>
            <p14:sldId id="382"/>
            <p14:sldId id="393"/>
            <p14:sldId id="384"/>
            <p14:sldId id="399"/>
            <p14:sldId id="385"/>
            <p14:sldId id="368"/>
            <p14:sldId id="369"/>
            <p14:sldId id="370"/>
            <p14:sldId id="371"/>
            <p14:sldId id="39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M" initials="D" lastIdx="1" clrIdx="0"/>
  <p:cmAuthor id="1" name="Toby Heaps" initials="TH" lastIdx="5" clrIdx="1"/>
  <p:cmAuthor id="2" name="Quant" initials="Q"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66"/>
    <a:srgbClr val="00FF80"/>
    <a:srgbClr val="80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87316" autoAdjust="0"/>
  </p:normalViewPr>
  <p:slideViewPr>
    <p:cSldViewPr snapToGrid="0" snapToObjects="1">
      <p:cViewPr varScale="1">
        <p:scale>
          <a:sx n="76" d="100"/>
          <a:sy n="76" d="100"/>
        </p:scale>
        <p:origin x="1428" y="84"/>
      </p:cViewPr>
      <p:guideLst>
        <p:guide orient="horz" pos="2160"/>
        <p:guide pos="2880"/>
      </p:guideLst>
    </p:cSldViewPr>
  </p:slideViewPr>
  <p:outlineViewPr>
    <p:cViewPr>
      <p:scale>
        <a:sx n="33" d="100"/>
        <a:sy n="33" d="100"/>
      </p:scale>
      <p:origin x="0" y="394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479425"/>
          </a:xfrm>
          <a:prstGeom prst="rect">
            <a:avLst/>
          </a:prstGeom>
        </p:spPr>
        <p:txBody>
          <a:bodyPr vert="horz" lIns="91429" tIns="45714" rIns="91429" bIns="45714" rtlCol="0"/>
          <a:lstStyle>
            <a:lvl1pPr algn="l">
              <a:defRPr sz="1200"/>
            </a:lvl1pPr>
          </a:lstStyle>
          <a:p>
            <a:endParaRPr lang="en-CA" dirty="0"/>
          </a:p>
        </p:txBody>
      </p:sp>
      <p:sp>
        <p:nvSpPr>
          <p:cNvPr id="3" name="Date Placeholder 2"/>
          <p:cNvSpPr>
            <a:spLocks noGrp="1"/>
          </p:cNvSpPr>
          <p:nvPr>
            <p:ph type="dt" sz="quarter" idx="1"/>
          </p:nvPr>
        </p:nvSpPr>
        <p:spPr>
          <a:xfrm>
            <a:off x="4143375" y="1"/>
            <a:ext cx="3170238" cy="479425"/>
          </a:xfrm>
          <a:prstGeom prst="rect">
            <a:avLst/>
          </a:prstGeom>
        </p:spPr>
        <p:txBody>
          <a:bodyPr vert="horz" lIns="91429" tIns="45714" rIns="91429" bIns="45714" rtlCol="0"/>
          <a:lstStyle>
            <a:lvl1pPr algn="r">
              <a:defRPr sz="1200"/>
            </a:lvl1pPr>
          </a:lstStyle>
          <a:p>
            <a:fld id="{22C95F6F-38DE-41D6-83F5-1EDC047AC891}" type="datetimeFigureOut">
              <a:rPr lang="en-CA" smtClean="0"/>
              <a:pPr/>
              <a:t>2018-02-28</a:t>
            </a:fld>
            <a:endParaRPr lang="en-CA" dirty="0"/>
          </a:p>
        </p:txBody>
      </p:sp>
      <p:sp>
        <p:nvSpPr>
          <p:cNvPr id="4" name="Footer Placeholder 3"/>
          <p:cNvSpPr>
            <a:spLocks noGrp="1"/>
          </p:cNvSpPr>
          <p:nvPr>
            <p:ph type="ftr" sz="quarter" idx="2"/>
          </p:nvPr>
        </p:nvSpPr>
        <p:spPr>
          <a:xfrm>
            <a:off x="0" y="9120189"/>
            <a:ext cx="3170238" cy="479425"/>
          </a:xfrm>
          <a:prstGeom prst="rect">
            <a:avLst/>
          </a:prstGeom>
        </p:spPr>
        <p:txBody>
          <a:bodyPr vert="horz" lIns="91429" tIns="45714" rIns="91429" bIns="45714" rtlCol="0" anchor="b"/>
          <a:lstStyle>
            <a:lvl1pPr algn="l">
              <a:defRPr sz="1200"/>
            </a:lvl1pPr>
          </a:lstStyle>
          <a:p>
            <a:endParaRPr lang="en-CA" dirty="0"/>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9" tIns="45714" rIns="91429" bIns="45714" rtlCol="0" anchor="b"/>
          <a:lstStyle>
            <a:lvl1pPr algn="r">
              <a:defRPr sz="1200"/>
            </a:lvl1pPr>
          </a:lstStyle>
          <a:p>
            <a:fld id="{BAFDF0F8-F14D-473A-8543-BABB9048E6D0}" type="slidenum">
              <a:rPr lang="en-CA" smtClean="0"/>
              <a:pPr/>
              <a:t>‹#›</a:t>
            </a:fld>
            <a:endParaRPr lang="en-CA" dirty="0"/>
          </a:p>
        </p:txBody>
      </p:sp>
    </p:spTree>
    <p:extLst>
      <p:ext uri="{BB962C8B-B14F-4D97-AF65-F5344CB8AC3E}">
        <p14:creationId xmlns:p14="http://schemas.microsoft.com/office/powerpoint/2010/main" val="17568476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9" tIns="48325" rIns="96649" bIns="48325"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9" tIns="48325" rIns="96649" bIns="48325" rtlCol="0"/>
          <a:lstStyle>
            <a:lvl1pPr algn="r">
              <a:defRPr sz="1300"/>
            </a:lvl1pPr>
          </a:lstStyle>
          <a:p>
            <a:fld id="{72B79DAA-2810-6347-817C-5F5E4651C8B0}" type="datetimeFigureOut">
              <a:rPr lang="en-US" smtClean="0"/>
              <a:pPr/>
              <a:t>2/28/2018</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49" tIns="48325" rIns="96649"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9" tIns="48325" rIns="96649" bIns="48325"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9" tIns="48325" rIns="96649"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9" tIns="48325" rIns="96649" bIns="48325" rtlCol="0" anchor="b"/>
          <a:lstStyle>
            <a:lvl1pPr algn="r">
              <a:defRPr sz="1300"/>
            </a:lvl1pPr>
          </a:lstStyle>
          <a:p>
            <a:fld id="{BC716576-190C-024A-8889-9DBFC044A799}" type="slidenum">
              <a:rPr lang="en-US" smtClean="0"/>
              <a:pPr/>
              <a:t>‹#›</a:t>
            </a:fld>
            <a:endParaRPr lang="en-US" dirty="0"/>
          </a:p>
        </p:txBody>
      </p:sp>
    </p:spTree>
    <p:extLst>
      <p:ext uri="{BB962C8B-B14F-4D97-AF65-F5344CB8AC3E}">
        <p14:creationId xmlns:p14="http://schemas.microsoft.com/office/powerpoint/2010/main" val="42379280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4" name="Object 19"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612" name="think-cell Slide" r:id="rId4" imgW="360" imgH="360" progId="">
                  <p:embed/>
                </p:oleObj>
              </mc:Choice>
              <mc:Fallback>
                <p:oleObj name="think-cell Slide" r:id="rId4" imgW="360" imgH="3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16" name="McK 2. Slide Title"/>
          <p:cNvSpPr>
            <a:spLocks noGrp="1" noChangeArrowheads="1"/>
          </p:cNvSpPr>
          <p:nvPr>
            <p:ph type="ctrTitle"/>
          </p:nvPr>
        </p:nvSpPr>
        <p:spPr>
          <a:xfrm>
            <a:off x="1508919" y="3779838"/>
            <a:ext cx="6137275" cy="365125"/>
          </a:xfrm>
          <a:prstGeom prst="rect">
            <a:avLst/>
          </a:prstGeom>
        </p:spPr>
        <p:txBody>
          <a:bodyPr/>
          <a:lstStyle>
            <a:lvl1pPr algn="ctr">
              <a:defRPr>
                <a:latin typeface="Arial" charset="0"/>
              </a:defRPr>
            </a:lvl1pPr>
          </a:lstStyle>
          <a:p>
            <a:pPr lvl="0"/>
            <a:r>
              <a:rPr lang="en-CA" noProof="0"/>
              <a:t>Click to edit Master title style</a:t>
            </a:r>
            <a:endParaRPr lang="en-US" noProof="0" dirty="0"/>
          </a:p>
        </p:txBody>
      </p:sp>
      <p:sp>
        <p:nvSpPr>
          <p:cNvPr id="17" name="Rectangle 3"/>
          <p:cNvSpPr>
            <a:spLocks noGrp="1" noChangeArrowheads="1"/>
          </p:cNvSpPr>
          <p:nvPr>
            <p:ph type="subTitle" idx="1"/>
          </p:nvPr>
        </p:nvSpPr>
        <p:spPr>
          <a:xfrm>
            <a:off x="2033587" y="4716282"/>
            <a:ext cx="5087938" cy="244475"/>
          </a:xfrm>
          <a:prstGeom prst="rect">
            <a:avLst/>
          </a:prstGeom>
        </p:spPr>
        <p:txBody>
          <a:bodyPr/>
          <a:lstStyle>
            <a:lvl1pPr marL="0" indent="0" algn="ctr">
              <a:buFontTx/>
              <a:buNone/>
              <a:defRPr>
                <a:solidFill>
                  <a:srgbClr val="006AB6"/>
                </a:solidFill>
                <a:latin typeface="Arial" charset="0"/>
              </a:defRPr>
            </a:lvl1pPr>
          </a:lstStyle>
          <a:p>
            <a:pPr lvl="0"/>
            <a:r>
              <a:rPr lang="en-CA" noProof="0" dirty="0"/>
              <a:t>Click to edit Master subtitle style</a:t>
            </a:r>
            <a:endParaRPr lang="en-US" noProof="0" dirty="0"/>
          </a:p>
        </p:txBody>
      </p:sp>
    </p:spTree>
    <p:extLst>
      <p:ext uri="{BB962C8B-B14F-4D97-AF65-F5344CB8AC3E}">
        <p14:creationId xmlns:p14="http://schemas.microsoft.com/office/powerpoint/2010/main" val="53858256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19"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636"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2" name="Title 1"/>
          <p:cNvSpPr>
            <a:spLocks noGrp="1"/>
          </p:cNvSpPr>
          <p:nvPr>
            <p:ph type="title"/>
          </p:nvPr>
        </p:nvSpPr>
        <p:spPr>
          <a:xfrm>
            <a:off x="450793" y="415410"/>
            <a:ext cx="7527925" cy="369332"/>
          </a:xfrm>
          <a:prstGeom prst="rect">
            <a:avLst/>
          </a:prstGeom>
        </p:spPr>
        <p:txBody>
          <a:bodyPr>
            <a:noAutofit/>
          </a:bodyPr>
          <a:lstStyle/>
          <a:p>
            <a:r>
              <a:rPr lang="en-CA" dirty="0"/>
              <a:t>Click to edit Master title style</a:t>
            </a:r>
            <a:endParaRPr lang="en-US" dirty="0"/>
          </a:p>
        </p:txBody>
      </p:sp>
      <p:sp>
        <p:nvSpPr>
          <p:cNvPr id="7" name="pg num"/>
          <p:cNvSpPr>
            <a:spLocks noGrp="1" noChangeArrowheads="1"/>
          </p:cNvSpPr>
          <p:nvPr>
            <p:ph type="sldNum" sz="quarter" idx="10"/>
            <p:custDataLst>
              <p:tags r:id="rId3"/>
            </p:custDataLst>
          </p:nvPr>
        </p:nvSpPr>
        <p:spPr>
          <a:xfrm>
            <a:off x="8163663" y="6559550"/>
            <a:ext cx="700937" cy="184150"/>
          </a:xfrm>
        </p:spPr>
        <p:txBody>
          <a:bodyPr/>
          <a:lstStyle>
            <a:lvl1pPr>
              <a:defRPr/>
            </a:lvl1pPr>
          </a:lstStyle>
          <a:p>
            <a:fld id="{0DCF7CDC-BA1D-2645-80AB-933B26F8E332}" type="slidenum">
              <a:rPr lang="en-US" smtClean="0"/>
              <a:pPr/>
              <a:t>‹#›</a:t>
            </a:fld>
            <a:endParaRPr lang="en-US" dirty="0"/>
          </a:p>
        </p:txBody>
      </p:sp>
      <p:sp>
        <p:nvSpPr>
          <p:cNvPr id="11" name="Content Placeholder 2"/>
          <p:cNvSpPr>
            <a:spLocks noGrp="1"/>
          </p:cNvSpPr>
          <p:nvPr>
            <p:ph idx="1"/>
          </p:nvPr>
        </p:nvSpPr>
        <p:spPr>
          <a:xfrm>
            <a:off x="461906" y="1379538"/>
            <a:ext cx="4264025" cy="977900"/>
          </a:xfrm>
          <a:prstGeom prst="rect">
            <a:avLst/>
          </a:prstGeom>
        </p:spPr>
        <p:txBody>
          <a:bodyPr/>
          <a:lstStyle>
            <a:lvl1pPr marL="198000" indent="-198000">
              <a:spcAft>
                <a:spcPts val="600"/>
              </a:spcAft>
              <a:buFont typeface="Wingdings" charset="2"/>
              <a:buChar char="§"/>
              <a:defRPr/>
            </a:lvl1pPr>
            <a:lvl3pPr>
              <a:spcAft>
                <a:spcPts val="600"/>
              </a:spcAft>
              <a:defRPr/>
            </a:lvl3pPr>
            <a:lvl4pPr>
              <a:spcAft>
                <a:spcPts val="600"/>
              </a:spcAft>
              <a:defRPr/>
            </a:lvl4pPr>
            <a:lvl5pPr>
              <a:spcAft>
                <a:spcPts val="600"/>
              </a:spcAft>
              <a:defRPr/>
            </a:lvl5pPr>
          </a:lstStyle>
          <a:p>
            <a:pPr lvl="0"/>
            <a:r>
              <a:rPr lang="en-US" dirty="0"/>
              <a:t>Click to edit Master text styles</a:t>
            </a:r>
          </a:p>
          <a:p>
            <a:pPr lvl="2"/>
            <a:r>
              <a:rPr lang="en-US" dirty="0"/>
              <a:t>Second level</a:t>
            </a:r>
          </a:p>
          <a:p>
            <a:pPr lvl="3"/>
            <a:r>
              <a:rPr lang="en-US" dirty="0"/>
              <a:t>Third level</a:t>
            </a:r>
          </a:p>
          <a:p>
            <a:pPr lvl="4"/>
            <a:r>
              <a:rPr lang="en-US" dirty="0"/>
              <a:t>Fourth level</a:t>
            </a:r>
          </a:p>
        </p:txBody>
      </p:sp>
    </p:spTree>
    <p:extLst>
      <p:ext uri="{BB962C8B-B14F-4D97-AF65-F5344CB8AC3E}">
        <p14:creationId xmlns:p14="http://schemas.microsoft.com/office/powerpoint/2010/main" val="2347254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162" name="pg num"/>
          <p:cNvSpPr>
            <a:spLocks noGrp="1" noChangeArrowheads="1"/>
          </p:cNvSpPr>
          <p:nvPr>
            <p:ph type="sldNum" sz="quarter" idx="4"/>
            <p:custDataLst>
              <p:tags r:id="rId4"/>
            </p:custDataLst>
          </p:nvPr>
        </p:nvSpPr>
        <p:spPr bwMode="gray">
          <a:xfrm>
            <a:off x="8191573" y="6589812"/>
            <a:ext cx="6730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a:defRPr sz="1000">
                <a:latin typeface="Arial"/>
                <a:cs typeface="Arial"/>
              </a:defRPr>
            </a:lvl1pPr>
          </a:lstStyle>
          <a:p>
            <a:pPr>
              <a:defRPr/>
            </a:pPr>
            <a:fld id="{C37322C7-B316-1347-87A9-9327ECE6A7D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p:titleStyle>
    <p:bodyStyle>
      <a:lvl1pPr marL="342900" indent="-342900" algn="l" defTabSz="895350" rtl="0" eaLnBrk="1" fontAlgn="base" hangingPunct="1">
        <a:spcBef>
          <a:spcPct val="0"/>
        </a:spcBef>
        <a:spcAft>
          <a:spcPct val="0"/>
        </a:spcAft>
        <a:buClr>
          <a:schemeClr val="tx2"/>
        </a:buClr>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hyperlink" Target="http://www.global100.org/" TargetMode="Externa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mailto:research@corporateknights.com" TargetMode="External"/><Relationship Id="rId5" Type="http://schemas.openxmlformats.org/officeDocument/2006/relationships/slideLayout" Target="../slideLayouts/slideLayout2.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5403" y="1865104"/>
            <a:ext cx="6137275" cy="365125"/>
          </a:xfrm>
        </p:spPr>
        <p:txBody>
          <a:bodyPr/>
          <a:lstStyle/>
          <a:p>
            <a:r>
              <a:rPr lang="en-US" sz="3800" b="1" dirty="0"/>
              <a:t>The 2018 Future 40 Ranking: </a:t>
            </a:r>
            <a:br>
              <a:rPr lang="en-US" sz="3800" b="1" dirty="0"/>
            </a:br>
            <a:br>
              <a:rPr lang="en-US" sz="3800" b="1" dirty="0"/>
            </a:br>
            <a:r>
              <a:rPr lang="en-US" sz="3800" b="1" dirty="0"/>
              <a:t>Overview of Methodology</a:t>
            </a:r>
          </a:p>
        </p:txBody>
      </p:sp>
    </p:spTree>
    <p:extLst>
      <p:ext uri="{BB962C8B-B14F-4D97-AF65-F5344CB8AC3E}">
        <p14:creationId xmlns:p14="http://schemas.microsoft.com/office/powerpoint/2010/main" val="426302358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355" y="1812889"/>
            <a:ext cx="7527925" cy="369332"/>
          </a:xfrm>
        </p:spPr>
        <p:txBody>
          <a:bodyPr/>
          <a:lstStyle/>
          <a:p>
            <a:pPr algn="ctr"/>
            <a:r>
              <a:rPr lang="en-US" sz="4000" dirty="0"/>
              <a:t>Priority KPIs and weighting scheme for each GICS Industry under the new methodology</a:t>
            </a:r>
            <a:br>
              <a:rPr lang="en-US" sz="4000" dirty="0"/>
            </a:br>
            <a:br>
              <a:rPr lang="en-US" sz="4000" dirty="0"/>
            </a:br>
            <a:endParaRPr lang="en-US" sz="3000" dirty="0"/>
          </a:p>
        </p:txBody>
      </p:sp>
      <p:sp>
        <p:nvSpPr>
          <p:cNvPr id="3" name="Slide Number Placeholder 2"/>
          <p:cNvSpPr>
            <a:spLocks noGrp="1"/>
          </p:cNvSpPr>
          <p:nvPr>
            <p:ph type="sldNum" sz="quarter" idx="10"/>
          </p:nvPr>
        </p:nvSpPr>
        <p:spPr/>
        <p:txBody>
          <a:bodyPr/>
          <a:lstStyle/>
          <a:p>
            <a:fld id="{0DCF7CDC-BA1D-2645-80AB-933B26F8E332}" type="slidenum">
              <a:rPr lang="en-US" smtClean="0"/>
              <a:pPr/>
              <a:t>9</a:t>
            </a:fld>
            <a:endParaRPr lang="en-US" dirty="0"/>
          </a:p>
        </p:txBody>
      </p:sp>
    </p:spTree>
    <p:extLst>
      <p:ext uri="{BB962C8B-B14F-4D97-AF65-F5344CB8AC3E}">
        <p14:creationId xmlns:p14="http://schemas.microsoft.com/office/powerpoint/2010/main" val="28609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DCF7CDC-BA1D-2645-80AB-933B26F8E332}" type="slidenum">
              <a:rPr lang="en-US" smtClean="0"/>
              <a:pPr/>
              <a:t>10</a:t>
            </a:fld>
            <a:endParaRPr lang="en-US" dirty="0"/>
          </a:p>
        </p:txBody>
      </p:sp>
      <p:sp>
        <p:nvSpPr>
          <p:cNvPr id="7" name="Title 1"/>
          <p:cNvSpPr txBox="1">
            <a:spLocks/>
          </p:cNvSpPr>
          <p:nvPr/>
        </p:nvSpPr>
        <p:spPr>
          <a:xfrm>
            <a:off x="396550" y="347170"/>
            <a:ext cx="8468050" cy="541351"/>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Impact-weighted KPIs</a:t>
            </a:r>
          </a:p>
          <a:p>
            <a:pPr defTabSz="914400"/>
            <a:endParaRPr lang="en-US" kern="0" dirty="0"/>
          </a:p>
          <a:p>
            <a:pPr defTabSz="914400"/>
            <a:endParaRPr lang="en-US" kern="0" dirty="0"/>
          </a:p>
        </p:txBody>
      </p:sp>
      <p:sp>
        <p:nvSpPr>
          <p:cNvPr id="9" name="TextBox 8"/>
          <p:cNvSpPr txBox="1"/>
          <p:nvPr/>
        </p:nvSpPr>
        <p:spPr>
          <a:xfrm>
            <a:off x="396550" y="863513"/>
            <a:ext cx="8468050" cy="3970318"/>
          </a:xfrm>
          <a:prstGeom prst="rect">
            <a:avLst/>
          </a:prstGeom>
          <a:noFill/>
        </p:spPr>
        <p:txBody>
          <a:bodyPr wrap="square" rtlCol="0">
            <a:spAutoFit/>
          </a:bodyPr>
          <a:lstStyle/>
          <a:p>
            <a:r>
              <a:rPr lang="en-US" sz="1200" b="1" dirty="0">
                <a:solidFill>
                  <a:srgbClr val="000000"/>
                </a:solidFill>
                <a:latin typeface="Arial"/>
                <a:ea typeface="ＭＳ Ｐゴシック" charset="0"/>
                <a:cs typeface="Arial"/>
              </a:rPr>
              <a:t>Philosophy:  </a:t>
            </a:r>
            <a:r>
              <a:rPr lang="en-US" sz="1200" dirty="0">
                <a:solidFill>
                  <a:srgbClr val="000000"/>
                </a:solidFill>
                <a:latin typeface="Arial"/>
                <a:ea typeface="ＭＳ Ｐゴシック" charset="0"/>
                <a:cs typeface="Arial"/>
              </a:rPr>
              <a:t>We take the view that in each industry, its impact on each individual KPIs is different – greater or smaller compared to another industry. The bigger the impact or of a given performance metric is in relation to other GICS Industry groups, the more impactful that metric is and therefore the higher the weight of that KPI.</a:t>
            </a:r>
          </a:p>
          <a:p>
            <a:endParaRPr lang="en-US" sz="1200" dirty="0">
              <a:solidFill>
                <a:srgbClr val="000000"/>
              </a:solidFill>
              <a:latin typeface="Arial"/>
              <a:ea typeface="ＭＳ Ｐゴシック" charset="0"/>
              <a:cs typeface="Arial"/>
            </a:endParaRPr>
          </a:p>
          <a:p>
            <a:r>
              <a:rPr lang="en-US" sz="1200" b="1" dirty="0">
                <a:solidFill>
                  <a:srgbClr val="000000"/>
                </a:solidFill>
                <a:latin typeface="Arial"/>
                <a:ea typeface="ＭＳ Ｐゴシック" charset="0"/>
                <a:cs typeface="Arial"/>
              </a:rPr>
              <a:t>Impact calculation example - Energy use by the Utilities industry as an example:</a:t>
            </a:r>
          </a:p>
          <a:p>
            <a:endParaRPr lang="en-US" sz="1200" dirty="0">
              <a:solidFill>
                <a:srgbClr val="000000"/>
              </a:solidFill>
              <a:latin typeface="Arial"/>
              <a:ea typeface="ＭＳ Ｐゴシック" charset="0"/>
              <a:cs typeface="Arial"/>
            </a:endParaRPr>
          </a:p>
          <a:p>
            <a:r>
              <a:rPr lang="en-US" sz="1200" dirty="0">
                <a:solidFill>
                  <a:srgbClr val="000000"/>
                </a:solidFill>
                <a:latin typeface="Arial"/>
                <a:ea typeface="ＭＳ Ｐゴシック" charset="0"/>
                <a:cs typeface="Arial"/>
              </a:rPr>
              <a:t>The sum of Energy Use (in GJ) for all publicly-listed companies globally (n=5,994) is grouped by GICS Industry Group, then  is calculated as a percentage of the total Energy Use for all 5831 companies. For instance, the GICS Industry Utilities accounts for 23.7% of all Energy Use of all 5,994 companies; that industry’s impact on Energy Use is 23.7%. The above principle is applied to all remaining KPIs (except Supplier Score and Sustainability pay link which have fixed weights of 2.5% and 5% respectively for all industries) for each of the 24 GICS Industry Groups.</a:t>
            </a:r>
          </a:p>
          <a:p>
            <a:endParaRPr lang="en-US" sz="1200" dirty="0">
              <a:solidFill>
                <a:srgbClr val="000000"/>
              </a:solidFill>
              <a:latin typeface="Arial"/>
              <a:ea typeface="ＭＳ Ｐゴシック" charset="0"/>
              <a:cs typeface="Arial"/>
            </a:endParaRPr>
          </a:p>
          <a:p>
            <a:r>
              <a:rPr lang="en-US" sz="1200" b="1" dirty="0">
                <a:solidFill>
                  <a:srgbClr val="000000"/>
                </a:solidFill>
                <a:latin typeface="Arial"/>
                <a:ea typeface="ＭＳ Ｐゴシック" charset="0"/>
                <a:cs typeface="Arial"/>
              </a:rPr>
              <a:t>Exceptions:  </a:t>
            </a:r>
            <a:r>
              <a:rPr lang="en-US" sz="1200" i="1" dirty="0">
                <a:solidFill>
                  <a:srgbClr val="000000"/>
                </a:solidFill>
                <a:latin typeface="Arial"/>
                <a:ea typeface="ＭＳ Ｐゴシック" charset="0"/>
                <a:cs typeface="Arial"/>
              </a:rPr>
              <a:t>Due to the ongoing economic transition towards clean energy sources, the Automotive, Energy and Utilities industries are given a fixed weight of 50% for the Clean Revenue KPI.</a:t>
            </a:r>
            <a:endParaRPr lang="en-US" sz="1200" b="1" i="1" dirty="0">
              <a:solidFill>
                <a:srgbClr val="000000"/>
              </a:solidFill>
              <a:latin typeface="Arial"/>
              <a:ea typeface="ＭＳ Ｐゴシック" charset="0"/>
              <a:cs typeface="Arial"/>
            </a:endParaRPr>
          </a:p>
          <a:p>
            <a:endParaRPr lang="en-US" sz="1200" dirty="0">
              <a:solidFill>
                <a:srgbClr val="000000"/>
              </a:solidFill>
              <a:latin typeface="Arial"/>
              <a:ea typeface="ＭＳ Ｐゴシック" charset="0"/>
              <a:cs typeface="Arial"/>
            </a:endParaRPr>
          </a:p>
          <a:p>
            <a:r>
              <a:rPr lang="en-US" sz="1200" b="1" dirty="0">
                <a:solidFill>
                  <a:srgbClr val="000000"/>
                </a:solidFill>
                <a:latin typeface="Arial"/>
                <a:ea typeface="ＭＳ Ｐゴシック" charset="0"/>
                <a:cs typeface="Arial"/>
              </a:rPr>
              <a:t>Weighing KPIs according to impact – Utilities GICS Industry Group as an example:</a:t>
            </a:r>
          </a:p>
          <a:p>
            <a:endParaRPr lang="en-US" sz="1200" b="1" dirty="0">
              <a:solidFill>
                <a:srgbClr val="000000"/>
              </a:solidFill>
              <a:latin typeface="Arial"/>
              <a:ea typeface="ＭＳ Ｐゴシック" charset="0"/>
              <a:cs typeface="Arial"/>
            </a:endParaRPr>
          </a:p>
          <a:p>
            <a:r>
              <a:rPr lang="en-US" sz="1200" dirty="0">
                <a:solidFill>
                  <a:srgbClr val="000000"/>
                </a:solidFill>
                <a:latin typeface="Arial"/>
                <a:ea typeface="ＭＳ Ｐゴシック" charset="0"/>
                <a:cs typeface="Arial"/>
              </a:rPr>
              <a:t>The GICS Utilities Industry Group has 17 priority KPIs. Of these, Supplier Score and Sustainability Pay Link have fixed weights (2.5% and 5% respectively). The remaining 14 KPIs (42.5% of the weights) are assigned ranks based on their calculated impact: for instance, Utilities use more water than any other industry (77.2% of total water withdrawals); this KPIs receives the highest weight (17.8%) according to it relative share of global impact across the 14 KPIs.</a:t>
            </a:r>
          </a:p>
        </p:txBody>
      </p:sp>
      <p:graphicFrame>
        <p:nvGraphicFramePr>
          <p:cNvPr id="10" name="Content Placeholder 12"/>
          <p:cNvGraphicFramePr>
            <a:graphicFrameLocks noGrp="1"/>
          </p:cNvGraphicFramePr>
          <p:nvPr>
            <p:ph idx="1"/>
            <p:extLst>
              <p:ext uri="{D42A27DB-BD31-4B8C-83A1-F6EECF244321}">
                <p14:modId xmlns:p14="http://schemas.microsoft.com/office/powerpoint/2010/main" val="807455159"/>
              </p:ext>
            </p:extLst>
          </p:nvPr>
        </p:nvGraphicFramePr>
        <p:xfrm>
          <a:off x="386761" y="4941872"/>
          <a:ext cx="8477837" cy="1295642"/>
        </p:xfrm>
        <a:graphic>
          <a:graphicData uri="http://schemas.openxmlformats.org/drawingml/2006/table">
            <a:tbl>
              <a:tblPr firstRow="1" bandRow="1">
                <a:tableStyleId>{5C22544A-7EE6-4342-B048-85BDC9FD1C3A}</a:tableStyleId>
              </a:tblPr>
              <a:tblGrid>
                <a:gridCol w="656637">
                  <a:extLst>
                    <a:ext uri="{9D8B030D-6E8A-4147-A177-3AD203B41FA5}">
                      <a16:colId xmlns:a16="http://schemas.microsoft.com/office/drawing/2014/main" val="20000"/>
                    </a:ext>
                  </a:extLst>
                </a:gridCol>
                <a:gridCol w="470815">
                  <a:extLst>
                    <a:ext uri="{9D8B030D-6E8A-4147-A177-3AD203B41FA5}">
                      <a16:colId xmlns:a16="http://schemas.microsoft.com/office/drawing/2014/main" val="20001"/>
                    </a:ext>
                  </a:extLst>
                </a:gridCol>
                <a:gridCol w="470001">
                  <a:extLst>
                    <a:ext uri="{9D8B030D-6E8A-4147-A177-3AD203B41FA5}">
                      <a16:colId xmlns:a16="http://schemas.microsoft.com/office/drawing/2014/main" val="20002"/>
                    </a:ext>
                  </a:extLst>
                </a:gridCol>
                <a:gridCol w="532484">
                  <a:extLst>
                    <a:ext uri="{9D8B030D-6E8A-4147-A177-3AD203B41FA5}">
                      <a16:colId xmlns:a16="http://schemas.microsoft.com/office/drawing/2014/main" val="20003"/>
                    </a:ext>
                  </a:extLst>
                </a:gridCol>
                <a:gridCol w="464291">
                  <a:extLst>
                    <a:ext uri="{9D8B030D-6E8A-4147-A177-3AD203B41FA5}">
                      <a16:colId xmlns:a16="http://schemas.microsoft.com/office/drawing/2014/main" val="20004"/>
                    </a:ext>
                  </a:extLst>
                </a:gridCol>
                <a:gridCol w="600679">
                  <a:extLst>
                    <a:ext uri="{9D8B030D-6E8A-4147-A177-3AD203B41FA5}">
                      <a16:colId xmlns:a16="http://schemas.microsoft.com/office/drawing/2014/main" val="20005"/>
                    </a:ext>
                  </a:extLst>
                </a:gridCol>
                <a:gridCol w="465956">
                  <a:extLst>
                    <a:ext uri="{9D8B030D-6E8A-4147-A177-3AD203B41FA5}">
                      <a16:colId xmlns:a16="http://schemas.microsoft.com/office/drawing/2014/main" val="20006"/>
                    </a:ext>
                  </a:extLst>
                </a:gridCol>
                <a:gridCol w="533317">
                  <a:extLst>
                    <a:ext uri="{9D8B030D-6E8A-4147-A177-3AD203B41FA5}">
                      <a16:colId xmlns:a16="http://schemas.microsoft.com/office/drawing/2014/main" val="20007"/>
                    </a:ext>
                  </a:extLst>
                </a:gridCol>
                <a:gridCol w="505968">
                  <a:extLst>
                    <a:ext uri="{9D8B030D-6E8A-4147-A177-3AD203B41FA5}">
                      <a16:colId xmlns:a16="http://schemas.microsoft.com/office/drawing/2014/main" val="20008"/>
                    </a:ext>
                  </a:extLst>
                </a:gridCol>
                <a:gridCol w="624697">
                  <a:extLst>
                    <a:ext uri="{9D8B030D-6E8A-4147-A177-3AD203B41FA5}">
                      <a16:colId xmlns:a16="http://schemas.microsoft.com/office/drawing/2014/main" val="20009"/>
                    </a:ext>
                  </a:extLst>
                </a:gridCol>
                <a:gridCol w="571849">
                  <a:extLst>
                    <a:ext uri="{9D8B030D-6E8A-4147-A177-3AD203B41FA5}">
                      <a16:colId xmlns:a16="http://schemas.microsoft.com/office/drawing/2014/main" val="20010"/>
                    </a:ext>
                  </a:extLst>
                </a:gridCol>
                <a:gridCol w="493121">
                  <a:extLst>
                    <a:ext uri="{9D8B030D-6E8A-4147-A177-3AD203B41FA5}">
                      <a16:colId xmlns:a16="http://schemas.microsoft.com/office/drawing/2014/main" val="20011"/>
                    </a:ext>
                  </a:extLst>
                </a:gridCol>
                <a:gridCol w="532484">
                  <a:extLst>
                    <a:ext uri="{9D8B030D-6E8A-4147-A177-3AD203B41FA5}">
                      <a16:colId xmlns:a16="http://schemas.microsoft.com/office/drawing/2014/main" val="20012"/>
                    </a:ext>
                  </a:extLst>
                </a:gridCol>
                <a:gridCol w="574400">
                  <a:extLst>
                    <a:ext uri="{9D8B030D-6E8A-4147-A177-3AD203B41FA5}">
                      <a16:colId xmlns:a16="http://schemas.microsoft.com/office/drawing/2014/main" val="20013"/>
                    </a:ext>
                  </a:extLst>
                </a:gridCol>
                <a:gridCol w="490569">
                  <a:extLst>
                    <a:ext uri="{9D8B030D-6E8A-4147-A177-3AD203B41FA5}">
                      <a16:colId xmlns:a16="http://schemas.microsoft.com/office/drawing/2014/main" val="20014"/>
                    </a:ext>
                  </a:extLst>
                </a:gridCol>
                <a:gridCol w="490569">
                  <a:extLst>
                    <a:ext uri="{9D8B030D-6E8A-4147-A177-3AD203B41FA5}">
                      <a16:colId xmlns:a16="http://schemas.microsoft.com/office/drawing/2014/main" val="20015"/>
                    </a:ext>
                  </a:extLst>
                </a:gridCol>
              </a:tblGrid>
              <a:tr h="51513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 Energy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GHG</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Water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Waste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Employee Turnover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Injuries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Fatalities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Clean Air productivity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CEO – Average Employee Pay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Percentage tax paid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Pension Fund Status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Innovation capacity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Women in executive</a:t>
                      </a:r>
                      <a:r>
                        <a:rPr lang="en-US" sz="800" b="0" i="0" u="none" strike="noStrike" baseline="0" dirty="0">
                          <a:solidFill>
                            <a:srgbClr val="000000"/>
                          </a:solidFill>
                          <a:effectLst/>
                          <a:latin typeface="Calibri" panose="020F0502020204030204" pitchFamily="34" charset="0"/>
                        </a:rPr>
                        <a:t> management</a:t>
                      </a:r>
                      <a:endParaRPr lang="en-US"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Women on board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alibri" panose="020F0502020204030204" pitchFamily="34" charset="0"/>
                        </a:rPr>
                        <a:t>Clean revenue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7946">
                <a:tc>
                  <a:txBody>
                    <a:bodyPr/>
                    <a:lstStyle/>
                    <a:p>
                      <a:r>
                        <a:rPr lang="en-US" sz="800" b="1" kern="1200" dirty="0">
                          <a:solidFill>
                            <a:schemeClr val="tx1"/>
                          </a:solidFill>
                          <a:latin typeface="Arial" panose="020B0604020202020204" pitchFamily="34" charset="0"/>
                          <a:ea typeface="+mn-ea"/>
                          <a:cs typeface="Arial" panose="020B0604020202020204" pitchFamily="34" charset="0"/>
                        </a:rPr>
                        <a:t>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23.7%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35.3%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77.2%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2.8%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3.3%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10.5%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7.9%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2.6%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2.6%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3.6%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22.7%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62566">
                <a:tc>
                  <a:txBody>
                    <a:bodyPr/>
                    <a:lstStyle/>
                    <a:p>
                      <a:r>
                        <a:rPr lang="en-US" sz="800" b="1" kern="1200" dirty="0">
                          <a:solidFill>
                            <a:schemeClr val="tx1"/>
                          </a:solidFill>
                          <a:latin typeface="Arial" panose="020B0604020202020204" pitchFamily="34" charset="0"/>
                          <a:ea typeface="+mn-ea"/>
                          <a:cs typeface="Arial" panose="020B0604020202020204" pitchFamily="34" charset="0"/>
                        </a:rPr>
                        <a:t>Final Weight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8.1%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17.8%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1.8%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0.8%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57200" rtl="0" eaLnBrk="1" fontAlgn="b" latinLnBrk="0" hangingPunct="1"/>
                      <a:r>
                        <a:rPr lang="en-US" sz="900" b="0" i="0" u="none" strike="noStrike" kern="1200" dirty="0">
                          <a:solidFill>
                            <a:srgbClr val="000000"/>
                          </a:solidFill>
                          <a:effectLst/>
                          <a:latin typeface="Calibri" panose="020F0502020204030204" pitchFamily="34" charset="0"/>
                          <a:ea typeface="+mn-ea"/>
                          <a:cs typeface="+mn-cs"/>
                        </a:rPr>
                        <a:t>50.0%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06815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DCF7CDC-BA1D-2645-80AB-933B26F8E332}" type="slidenum">
              <a:rPr lang="en-US" smtClean="0"/>
              <a:pPr/>
              <a:t>11</a:t>
            </a:fld>
            <a:endParaRPr lang="en-US" dirty="0"/>
          </a:p>
        </p:txBody>
      </p:sp>
      <p:sp>
        <p:nvSpPr>
          <p:cNvPr id="7" name="Title 1"/>
          <p:cNvSpPr txBox="1">
            <a:spLocks/>
          </p:cNvSpPr>
          <p:nvPr/>
        </p:nvSpPr>
        <p:spPr>
          <a:xfrm>
            <a:off x="396550" y="347170"/>
            <a:ext cx="8468050" cy="541351"/>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Priority indicators and weights per GICS industry</a:t>
            </a:r>
          </a:p>
        </p:txBody>
      </p:sp>
      <p:sp>
        <p:nvSpPr>
          <p:cNvPr id="11" name="TextBox 10"/>
          <p:cNvSpPr txBox="1"/>
          <p:nvPr/>
        </p:nvSpPr>
        <p:spPr>
          <a:xfrm>
            <a:off x="2443187" y="1228165"/>
            <a:ext cx="4374776" cy="1200329"/>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Please </a:t>
            </a:r>
            <a:r>
              <a:rPr lang="en-US" b="1" u="sng" dirty="0">
                <a:latin typeface="Arial" panose="020B0604020202020204" pitchFamily="34" charset="0"/>
                <a:cs typeface="Arial" panose="020B0604020202020204" pitchFamily="34" charset="0"/>
              </a:rPr>
              <a:t>double-click</a:t>
            </a:r>
            <a:r>
              <a:rPr lang="en-US" dirty="0">
                <a:latin typeface="Arial" panose="020B0604020202020204" pitchFamily="34" charset="0"/>
                <a:cs typeface="Arial" panose="020B0604020202020204" pitchFamily="34" charset="0"/>
              </a:rPr>
              <a:t> on the icon below to open the list of priority indicators and weights for each GICS Industry in a new Excel window</a:t>
            </a:r>
          </a:p>
        </p:txBody>
      </p:sp>
      <p:sp>
        <p:nvSpPr>
          <p:cNvPr id="12" name="Down Arrow 11"/>
          <p:cNvSpPr/>
          <p:nvPr/>
        </p:nvSpPr>
        <p:spPr bwMode="auto">
          <a:xfrm>
            <a:off x="4428565" y="2428494"/>
            <a:ext cx="484094" cy="74501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190834199"/>
              </p:ext>
            </p:extLst>
          </p:nvPr>
        </p:nvGraphicFramePr>
        <p:xfrm>
          <a:off x="3507639" y="3289423"/>
          <a:ext cx="2325945" cy="1962516"/>
        </p:xfrm>
        <a:graphic>
          <a:graphicData uri="http://schemas.openxmlformats.org/presentationml/2006/ole">
            <mc:AlternateContent xmlns:mc="http://schemas.openxmlformats.org/markup-compatibility/2006">
              <mc:Choice xmlns:v="urn:schemas-microsoft-com:vml" Requires="v">
                <p:oleObj spid="_x0000_s9249"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3507639" y="3289423"/>
                        <a:ext cx="2325945" cy="1962516"/>
                      </a:xfrm>
                      <a:prstGeom prst="rect">
                        <a:avLst/>
                      </a:prstGeom>
                    </p:spPr>
                  </p:pic>
                </p:oleObj>
              </mc:Fallback>
            </mc:AlternateContent>
          </a:graphicData>
        </a:graphic>
      </p:graphicFrame>
    </p:spTree>
    <p:extLst>
      <p:ext uri="{BB962C8B-B14F-4D97-AF65-F5344CB8AC3E}">
        <p14:creationId xmlns:p14="http://schemas.microsoft.com/office/powerpoint/2010/main" val="2998930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11721" y="230188"/>
            <a:ext cx="7496175" cy="739775"/>
          </a:xfrm>
        </p:spPr>
        <p:txBody>
          <a:bodyPr/>
          <a:lstStyle/>
          <a:p>
            <a:r>
              <a:rPr lang="en-US" dirty="0">
                <a:ea typeface="ＭＳ Ｐゴシック" pitchFamily="34" charset="-128"/>
              </a:rPr>
              <a:t>Appendix III: Detailed scoring methodology</a:t>
            </a:r>
            <a:endParaRPr lang="en-CA" dirty="0">
              <a:ea typeface="ＭＳ Ｐゴシック" pitchFamily="34" charset="-128"/>
            </a:endParaRPr>
          </a:p>
        </p:txBody>
      </p:sp>
      <p:sp>
        <p:nvSpPr>
          <p:cNvPr id="8195"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11174E2A-84A0-4CA5-870D-A9B7D1C4DE4C}" type="slidenum">
              <a:rPr lang="en-US" smtClean="0"/>
              <a:pPr eaLnBrk="1" hangingPunct="1"/>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05594799"/>
              </p:ext>
            </p:extLst>
          </p:nvPr>
        </p:nvGraphicFramePr>
        <p:xfrm>
          <a:off x="440296" y="877216"/>
          <a:ext cx="8360804" cy="4197986"/>
        </p:xfrm>
        <a:graphic>
          <a:graphicData uri="http://schemas.openxmlformats.org/drawingml/2006/table">
            <a:tbl>
              <a:tblPr/>
              <a:tblGrid>
                <a:gridCol w="506554">
                  <a:extLst>
                    <a:ext uri="{9D8B030D-6E8A-4147-A177-3AD203B41FA5}">
                      <a16:colId xmlns:a16="http://schemas.microsoft.com/office/drawing/2014/main" val="20000"/>
                    </a:ext>
                  </a:extLst>
                </a:gridCol>
                <a:gridCol w="1477004">
                  <a:extLst>
                    <a:ext uri="{9D8B030D-6E8A-4147-A177-3AD203B41FA5}">
                      <a16:colId xmlns:a16="http://schemas.microsoft.com/office/drawing/2014/main" val="20001"/>
                    </a:ext>
                  </a:extLst>
                </a:gridCol>
                <a:gridCol w="6377246">
                  <a:extLst>
                    <a:ext uri="{9D8B030D-6E8A-4147-A177-3AD203B41FA5}">
                      <a16:colId xmlns:a16="http://schemas.microsoft.com/office/drawing/2014/main" val="20002"/>
                    </a:ext>
                  </a:extLst>
                </a:gridCol>
              </a:tblGrid>
              <a:tr h="252413">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FFFFFF"/>
                          </a:solidFill>
                          <a:effectLst/>
                          <a:latin typeface="Arial" pitchFamily="34" charset="0"/>
                          <a:ea typeface="ＭＳ Ｐゴシック" pitchFamily="34" charset="-128"/>
                          <a:cs typeface="Arial" pitchFamily="34" charset="0"/>
                        </a:rPr>
                        <a:t># </a:t>
                      </a: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001"/>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2080E"/>
                      </a:solidFill>
                      <a:prstDash val="solid"/>
                      <a:round/>
                      <a:headEnd type="none" w="med" len="med"/>
                      <a:tailEnd type="none" w="med" len="med"/>
                    </a:lnB>
                    <a:lnTlToBr>
                      <a:noFill/>
                    </a:lnTlToBr>
                    <a:lnBlToTr>
                      <a:noFill/>
                    </a:lnBlToTr>
                    <a:solidFill>
                      <a:srgbClr val="1D477A"/>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FFFFFF"/>
                          </a:solidFill>
                          <a:effectLst/>
                          <a:latin typeface="Arial" pitchFamily="34" charset="0"/>
                          <a:ea typeface="ＭＳ Ｐゴシック" pitchFamily="34" charset="-128"/>
                          <a:cs typeface="Arial" pitchFamily="34" charset="0"/>
                        </a:rPr>
                        <a:t>Name of KPI </a:t>
                      </a: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2080E"/>
                      </a:solidFill>
                      <a:prstDash val="solid"/>
                      <a:round/>
                      <a:headEnd type="none" w="med" len="med"/>
                      <a:tailEnd type="none" w="med" len="med"/>
                    </a:lnB>
                    <a:lnTlToBr>
                      <a:noFill/>
                    </a:lnTlToBr>
                    <a:lnBlToTr>
                      <a:noFill/>
                    </a:lnBlToTr>
                    <a:solidFill>
                      <a:srgbClr val="1D477A"/>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FFFFFF"/>
                          </a:solidFill>
                          <a:effectLst/>
                          <a:latin typeface="Arial" pitchFamily="34" charset="0"/>
                          <a:ea typeface="ＭＳ Ｐゴシック" pitchFamily="34" charset="-128"/>
                          <a:cs typeface="Arial" pitchFamily="34" charset="0"/>
                        </a:rPr>
                        <a:t>Measurement </a:t>
                      </a: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2080E"/>
                      </a:solidFill>
                      <a:prstDash val="solid"/>
                      <a:round/>
                      <a:headEnd type="none" w="med" len="med"/>
                      <a:tailEnd type="none" w="med" len="med"/>
                    </a:lnB>
                    <a:lnTlToBr>
                      <a:noFill/>
                    </a:lnTlToBr>
                    <a:lnBlToTr>
                      <a:noFill/>
                    </a:lnBlToTr>
                    <a:solidFill>
                      <a:srgbClr val="1D477A"/>
                    </a:solidFill>
                  </a:tcPr>
                </a:tc>
                <a:extLst>
                  <a:ext uri="{0D108BD9-81ED-4DB2-BD59-A6C34878D82A}">
                    <a16:rowId xmlns:a16="http://schemas.microsoft.com/office/drawing/2014/main" val="10000"/>
                  </a:ext>
                </a:extLst>
              </a:tr>
              <a:tr h="1793875">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1 </a:t>
                      </a:r>
                    </a:p>
                  </a:txBody>
                  <a:tcPr marL="43874" marR="43874" marT="0" marB="0" horzOverflow="overflow">
                    <a:lnL w="12700" cap="flat" cmpd="sng" algn="ctr">
                      <a:solidFill>
                        <a:srgbClr val="000001"/>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Energy Productivity </a:t>
                      </a: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Energy Productivity is calculated. Energy Productivity is defined as Revenue ($US PPP-converted) / Total Energy Use (GJ) – Renewable Energy Use (GJ). It is then percent‐ranked against that of all same‐industry group peers within the CK coverage universe, and multiplied by 0.75. In the second step, the change in each company’s Energy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17713">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2 </a:t>
                      </a:r>
                    </a:p>
                  </a:txBody>
                  <a:tcPr marL="43874" marR="43874" marT="0" marB="0" horzOverflow="overflow">
                    <a:lnL w="12700" cap="flat" cmpd="sng" algn="ctr">
                      <a:solidFill>
                        <a:srgbClr val="000001"/>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Carbon Productivity </a:t>
                      </a: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Carbon Productivity is calculated. Carbon Productivity is defined as Revenue ($US PPP-converted) / Total Greenhouse gas (GHG) Emissions (CO2e). Only Scope 1 and Scope 2 emissions are included according to the GHG Protocol. It is then percent‐ranked against that of all same‐industry group peers within the CK coverage universe, and multiplied by 0.75. In the second step, the change in each company’s Carbon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73456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0440F721-3393-4F65-BA1A-91E91626C377}" type="slidenum">
              <a:rPr lang="en-US" smtClean="0"/>
              <a:pPr eaLnBrk="1" hangingPunct="1"/>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72438293"/>
              </p:ext>
            </p:extLst>
          </p:nvPr>
        </p:nvGraphicFramePr>
        <p:xfrm>
          <a:off x="430772" y="892636"/>
          <a:ext cx="8370328" cy="5006976"/>
        </p:xfrm>
        <a:graphic>
          <a:graphicData uri="http://schemas.openxmlformats.org/drawingml/2006/table">
            <a:tbl>
              <a:tblPr/>
              <a:tblGrid>
                <a:gridCol w="417981">
                  <a:extLst>
                    <a:ext uri="{9D8B030D-6E8A-4147-A177-3AD203B41FA5}">
                      <a16:colId xmlns:a16="http://schemas.microsoft.com/office/drawing/2014/main" val="20000"/>
                    </a:ext>
                  </a:extLst>
                </a:gridCol>
                <a:gridCol w="1671921">
                  <a:extLst>
                    <a:ext uri="{9D8B030D-6E8A-4147-A177-3AD203B41FA5}">
                      <a16:colId xmlns:a16="http://schemas.microsoft.com/office/drawing/2014/main" val="20001"/>
                    </a:ext>
                  </a:extLst>
                </a:gridCol>
                <a:gridCol w="6280426">
                  <a:extLst>
                    <a:ext uri="{9D8B030D-6E8A-4147-A177-3AD203B41FA5}">
                      <a16:colId xmlns:a16="http://schemas.microsoft.com/office/drawing/2014/main" val="20002"/>
                    </a:ext>
                  </a:extLst>
                </a:gridCol>
              </a:tblGrid>
              <a:tr h="20399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3</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Water Productivity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Water Productivity is calculated. Water Productivity is defined as Revenue ($US PPP-converted) / Total water (m3). It is then percent‐ranked against that of all same‐industry group peers within the CK coverage universe, and multiplied by 0.75. In the second step, the change in each company’s Water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399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4</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Waste Productivity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Waste Productivity is calculated  Waste Productivity is defined as Revenue ($US PPP-converted) / [Total waste generated (metric tonnes) – waste recycled (metric tonnes)]. It is then percent‐ranked against that of all same‐industry group peers within the CK coverage universe, and multiplied by 0.75. In the second step, the change in each company’s Waste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710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5</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Innovation Capacity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Innovation Capacity score is determined by measuring the ratio of research and development (R&amp;D) expenditures to total revenue averaged over a trailing three‐year period. In the second step, each company's Innovation Capacity score is percent‐ranked against that of all same‐industry group peers within the CK coverage universe.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Title 1"/>
          <p:cNvSpPr>
            <a:spLocks noGrp="1"/>
          </p:cNvSpPr>
          <p:nvPr>
            <p:ph type="title"/>
          </p:nvPr>
        </p:nvSpPr>
        <p:spPr>
          <a:xfrm>
            <a:off x="423934" y="230743"/>
            <a:ext cx="7861008" cy="738664"/>
          </a:xfrm>
        </p:spPr>
        <p:txBody>
          <a:bodyPr/>
          <a:lstStyle/>
          <a:p>
            <a:r>
              <a:rPr lang="en-US" dirty="0">
                <a:ea typeface="ＭＳ Ｐゴシック" pitchFamily="34" charset="-128"/>
              </a:rPr>
              <a:t>Appendix III: Detailed scoring methodology (continued)</a:t>
            </a:r>
            <a:endParaRPr lang="en-CA" dirty="0">
              <a:ea typeface="ＭＳ Ｐゴシック" pitchFamily="34" charset="-128"/>
            </a:endParaRPr>
          </a:p>
        </p:txBody>
      </p:sp>
    </p:spTree>
    <p:extLst>
      <p:ext uri="{BB962C8B-B14F-4D97-AF65-F5344CB8AC3E}">
        <p14:creationId xmlns:p14="http://schemas.microsoft.com/office/powerpoint/2010/main" val="1457264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3934" y="230743"/>
            <a:ext cx="7861008" cy="738664"/>
          </a:xfrm>
        </p:spPr>
        <p:txBody>
          <a:bodyPr/>
          <a:lstStyle/>
          <a:p>
            <a:r>
              <a:rPr lang="en-US" dirty="0">
                <a:ea typeface="ＭＳ Ｐゴシック" pitchFamily="34" charset="-128"/>
              </a:rPr>
              <a:t>Appendix III: Detailed scoring methodology (continued)</a:t>
            </a:r>
            <a:endParaRPr lang="en-CA" dirty="0">
              <a:ea typeface="ＭＳ Ｐゴシック" pitchFamily="34" charset="-128"/>
            </a:endParaRPr>
          </a:p>
        </p:txBody>
      </p:sp>
      <p:sp>
        <p:nvSpPr>
          <p:cNvPr id="10243"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EA442EE8-260F-4E47-A271-540DE88D649F}" type="slidenum">
              <a:rPr lang="en-US" smtClean="0"/>
              <a:pPr eaLnBrk="1" hangingPunct="1"/>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30213160"/>
              </p:ext>
            </p:extLst>
          </p:nvPr>
        </p:nvGraphicFramePr>
        <p:xfrm>
          <a:off x="442984" y="885382"/>
          <a:ext cx="8313274" cy="4717098"/>
        </p:xfrm>
        <a:graphic>
          <a:graphicData uri="http://schemas.openxmlformats.org/drawingml/2006/table">
            <a:tbl>
              <a:tblPr/>
              <a:tblGrid>
                <a:gridCol w="447065">
                  <a:extLst>
                    <a:ext uri="{9D8B030D-6E8A-4147-A177-3AD203B41FA5}">
                      <a16:colId xmlns:a16="http://schemas.microsoft.com/office/drawing/2014/main" val="20000"/>
                    </a:ext>
                  </a:extLst>
                </a:gridCol>
                <a:gridCol w="1415704">
                  <a:extLst>
                    <a:ext uri="{9D8B030D-6E8A-4147-A177-3AD203B41FA5}">
                      <a16:colId xmlns:a16="http://schemas.microsoft.com/office/drawing/2014/main" val="20001"/>
                    </a:ext>
                  </a:extLst>
                </a:gridCol>
                <a:gridCol w="6450505">
                  <a:extLst>
                    <a:ext uri="{9D8B030D-6E8A-4147-A177-3AD203B41FA5}">
                      <a16:colId xmlns:a16="http://schemas.microsoft.com/office/drawing/2014/main" val="20002"/>
                    </a:ext>
                  </a:extLst>
                </a:gridCol>
              </a:tblGrid>
              <a:tr h="8556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6</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Percentage Tax Paid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Percentage Tax Paid is calculated as the amount of taxes paid in cash over a trailing four year period divided by their total EBITDA over the same period. Companies score a 0% in the event that their total EBITDA or taxes paid in cash is zero or lower over the four year period. In the second step, each company's Percentage Tax Paid is percent‐ranked against that of all same‐industry group peers within the CK coverage universe.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56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7</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CEO-Average Employee Pay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CEO to Average Employee Pay ratio is calculated as total CEO compensation  divided by average employee compensation. Average employee compensation is calculated by dividing the company’s total wage bill by the total number of employees. In the second step, each company's CEO to Average Employee Pay ratio is percent‐ranked against that of all same‐industry group peers within the CK coverage universe. The lower the ratio, the higher the rank.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8270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8</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Pension Fund Status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CA" sz="1000" dirty="0">
                          <a:solidFill>
                            <a:srgbClr val="000000"/>
                          </a:solidFill>
                          <a:effectLst/>
                          <a:latin typeface="Arial"/>
                          <a:ea typeface="Times New Roman"/>
                          <a:cs typeface="Times New Roman"/>
                        </a:rPr>
                        <a:t>In the first step, the sum of the company’s contribution</a:t>
                      </a:r>
                      <a:r>
                        <a:rPr lang="en-CA" sz="1000" baseline="0" dirty="0">
                          <a:solidFill>
                            <a:srgbClr val="000000"/>
                          </a:solidFill>
                          <a:effectLst/>
                          <a:latin typeface="Arial"/>
                          <a:ea typeface="Times New Roman"/>
                          <a:cs typeface="Times New Roman"/>
                        </a:rPr>
                        <a:t> to the defined benefit and defined contribution pension plans are added up, then divided by the total number of full-time equivalent employees. </a:t>
                      </a:r>
                      <a:r>
                        <a:rPr lang="en-CA" sz="1000" dirty="0">
                          <a:solidFill>
                            <a:srgbClr val="000000"/>
                          </a:solidFill>
                          <a:effectLst/>
                          <a:latin typeface="Arial"/>
                          <a:ea typeface="Times New Roman"/>
                          <a:cs typeface="Times New Roman"/>
                        </a:rPr>
                        <a:t>This ratio is then percent-ranked against that of all same-industry group peers within the CK coverage universe. This is labelled as “A”</a:t>
                      </a:r>
                      <a:endParaRPr lang="en-CA" sz="1000" baseline="0" dirty="0">
                        <a:solidFill>
                          <a:srgbClr val="000000"/>
                        </a:solidFill>
                        <a:effectLst/>
                        <a:latin typeface="Arial"/>
                        <a:ea typeface="Times New Roman"/>
                        <a:cs typeface="Times New Roman"/>
                      </a:endParaRPr>
                    </a:p>
                    <a:p>
                      <a:pPr>
                        <a:lnSpc>
                          <a:spcPct val="115000"/>
                        </a:lnSpc>
                        <a:spcAft>
                          <a:spcPts val="0"/>
                        </a:spcAft>
                      </a:pPr>
                      <a:endParaRPr lang="en-CA" sz="1000" baseline="0" dirty="0">
                        <a:solidFill>
                          <a:srgbClr val="000000"/>
                        </a:solidFill>
                        <a:effectLst/>
                        <a:latin typeface="Arial"/>
                        <a:ea typeface="Times New Roman"/>
                        <a:cs typeface="Times New Roman"/>
                      </a:endParaRPr>
                    </a:p>
                    <a:p>
                      <a:pPr>
                        <a:lnSpc>
                          <a:spcPct val="115000"/>
                        </a:lnSpc>
                        <a:spcAft>
                          <a:spcPts val="0"/>
                        </a:spcAft>
                      </a:pPr>
                      <a:r>
                        <a:rPr lang="en-CA" sz="1000" dirty="0">
                          <a:solidFill>
                            <a:srgbClr val="000000"/>
                          </a:solidFill>
                          <a:effectLst/>
                          <a:latin typeface="Arial"/>
                          <a:ea typeface="Times New Roman"/>
                          <a:cs typeface="Times New Roman"/>
                        </a:rPr>
                        <a:t>In the second step, the fair</a:t>
                      </a:r>
                      <a:r>
                        <a:rPr lang="en-CA" sz="1000" baseline="0" dirty="0">
                          <a:solidFill>
                            <a:srgbClr val="000000"/>
                          </a:solidFill>
                          <a:effectLst/>
                          <a:latin typeface="Arial"/>
                          <a:ea typeface="Times New Roman"/>
                          <a:cs typeface="Times New Roman"/>
                        </a:rPr>
                        <a:t> value of the defined benefit plan assets is divided by the total number of full-time equivalent employees; t</a:t>
                      </a:r>
                      <a:r>
                        <a:rPr lang="en-CA" sz="1000" dirty="0">
                          <a:solidFill>
                            <a:srgbClr val="000000"/>
                          </a:solidFill>
                          <a:effectLst/>
                          <a:latin typeface="Arial"/>
                          <a:ea typeface="Times New Roman"/>
                          <a:cs typeface="Times New Roman"/>
                        </a:rPr>
                        <a:t>his ratio is then percent-ranked against that of all same-industry group peers within the CK coverage universe. This</a:t>
                      </a:r>
                      <a:r>
                        <a:rPr lang="en-CA" sz="1000" baseline="0" dirty="0">
                          <a:solidFill>
                            <a:srgbClr val="000000"/>
                          </a:solidFill>
                          <a:effectLst/>
                          <a:latin typeface="Arial"/>
                          <a:ea typeface="Times New Roman"/>
                          <a:cs typeface="Times New Roman"/>
                        </a:rPr>
                        <a:t> is labelled as “B”,</a:t>
                      </a:r>
                      <a:endParaRPr lang="en-CA" sz="1000" dirty="0">
                        <a:solidFill>
                          <a:srgbClr val="000000"/>
                        </a:solidFill>
                        <a:effectLst/>
                        <a:latin typeface="Arial"/>
                        <a:ea typeface="Times New Roman"/>
                        <a:cs typeface="Times New Roman"/>
                      </a:endParaRPr>
                    </a:p>
                    <a:p>
                      <a:pPr>
                        <a:lnSpc>
                          <a:spcPct val="115000"/>
                        </a:lnSpc>
                        <a:spcAft>
                          <a:spcPts val="0"/>
                        </a:spcAft>
                      </a:pPr>
                      <a:endParaRPr lang="en-CA" sz="1000" dirty="0">
                        <a:solidFill>
                          <a:srgbClr val="000000"/>
                        </a:solidFill>
                        <a:effectLst/>
                        <a:latin typeface="Arial"/>
                        <a:ea typeface="Times New Roman"/>
                        <a:cs typeface="Times New Roman"/>
                      </a:endParaRPr>
                    </a:p>
                    <a:p>
                      <a:pPr>
                        <a:lnSpc>
                          <a:spcPct val="115000"/>
                        </a:lnSpc>
                        <a:spcAft>
                          <a:spcPts val="0"/>
                        </a:spcAft>
                      </a:pPr>
                      <a:r>
                        <a:rPr lang="en-CA" sz="1000" dirty="0">
                          <a:solidFill>
                            <a:srgbClr val="000000"/>
                          </a:solidFill>
                          <a:effectLst/>
                          <a:latin typeface="Arial"/>
                          <a:ea typeface="Times New Roman"/>
                          <a:cs typeface="Times New Roman"/>
                        </a:rPr>
                        <a:t>In the third</a:t>
                      </a:r>
                      <a:r>
                        <a:rPr lang="en-CA" sz="1000" baseline="0" dirty="0">
                          <a:solidFill>
                            <a:srgbClr val="000000"/>
                          </a:solidFill>
                          <a:effectLst/>
                          <a:latin typeface="Arial"/>
                          <a:ea typeface="Times New Roman"/>
                          <a:cs typeface="Times New Roman"/>
                        </a:rPr>
                        <a:t> step, </a:t>
                      </a:r>
                      <a:r>
                        <a:rPr lang="en-CA" sz="1000" dirty="0">
                          <a:solidFill>
                            <a:srgbClr val="000000"/>
                          </a:solidFill>
                          <a:effectLst/>
                          <a:latin typeface="Arial"/>
                          <a:ea typeface="Times New Roman"/>
                          <a:cs typeface="Times New Roman"/>
                        </a:rPr>
                        <a:t>the fair</a:t>
                      </a:r>
                      <a:r>
                        <a:rPr lang="en-CA" sz="1000" baseline="0" dirty="0">
                          <a:solidFill>
                            <a:srgbClr val="000000"/>
                          </a:solidFill>
                          <a:effectLst/>
                          <a:latin typeface="Arial"/>
                          <a:ea typeface="Times New Roman"/>
                          <a:cs typeface="Times New Roman"/>
                        </a:rPr>
                        <a:t> value of the defined benefit plan assets is divided by the projected defined benefit plan obligations, then </a:t>
                      </a:r>
                      <a:r>
                        <a:rPr lang="en-CA" sz="1000" dirty="0">
                          <a:solidFill>
                            <a:srgbClr val="000000"/>
                          </a:solidFill>
                          <a:effectLst/>
                          <a:latin typeface="Arial"/>
                          <a:ea typeface="Times New Roman"/>
                          <a:cs typeface="Times New Roman"/>
                        </a:rPr>
                        <a:t>percent-ranked against that of all same-industry group peers within the CK coverage universe. This is labelled as “C”.</a:t>
                      </a:r>
                    </a:p>
                    <a:p>
                      <a:pPr>
                        <a:lnSpc>
                          <a:spcPct val="115000"/>
                        </a:lnSpc>
                        <a:spcAft>
                          <a:spcPts val="0"/>
                        </a:spcAft>
                      </a:pPr>
                      <a:endParaRPr lang="en-CA" sz="1000" dirty="0">
                        <a:solidFill>
                          <a:srgbClr val="000000"/>
                        </a:solidFill>
                        <a:effectLst/>
                        <a:latin typeface="Arial"/>
                        <a:ea typeface="Times New Roman"/>
                        <a:cs typeface="Times New Roman"/>
                      </a:endParaRPr>
                    </a:p>
                    <a:p>
                      <a:pPr>
                        <a:lnSpc>
                          <a:spcPct val="115000"/>
                        </a:lnSpc>
                        <a:spcAft>
                          <a:spcPts val="0"/>
                        </a:spcAft>
                      </a:pPr>
                      <a:r>
                        <a:rPr lang="en-CA" sz="1000" dirty="0">
                          <a:solidFill>
                            <a:srgbClr val="000000"/>
                          </a:solidFill>
                          <a:effectLst/>
                          <a:latin typeface="Arial"/>
                          <a:ea typeface="Times New Roman"/>
                          <a:cs typeface="Times New Roman"/>
                        </a:rPr>
                        <a:t>The Pension Fund Status Score is arrived at by the following formula:</a:t>
                      </a:r>
                      <a:r>
                        <a:rPr lang="en-CA" sz="1000" baseline="0" dirty="0">
                          <a:solidFill>
                            <a:srgbClr val="000000"/>
                          </a:solidFill>
                          <a:effectLst/>
                          <a:latin typeface="Arial"/>
                          <a:ea typeface="Times New Roman"/>
                          <a:cs typeface="Times New Roman"/>
                        </a:rPr>
                        <a:t> (0.75 x A) + 0.25(B – (1 – C))</a:t>
                      </a:r>
                      <a:endParaRPr lang="en-CA" sz="1000" dirty="0">
                        <a:solidFill>
                          <a:srgbClr val="000000"/>
                        </a:solidFill>
                        <a:effectLst/>
                        <a:latin typeface="Arial"/>
                        <a:ea typeface="Times New Roman"/>
                        <a:cs typeface="Times New Roman"/>
                      </a:endParaRPr>
                    </a:p>
                    <a:p>
                      <a:pPr>
                        <a:lnSpc>
                          <a:spcPct val="115000"/>
                        </a:lnSpc>
                        <a:spcAft>
                          <a:spcPts val="0"/>
                        </a:spcAft>
                      </a:pPr>
                      <a:endParaRPr lang="en-CA" sz="1000" dirty="0">
                        <a:solidFill>
                          <a:srgbClr val="000000"/>
                        </a:solidFill>
                        <a:effectLst/>
                        <a:latin typeface="Arial"/>
                        <a:ea typeface="Times New Roman"/>
                        <a:cs typeface="Times New Roman"/>
                      </a:endParaRPr>
                    </a:p>
                    <a:p>
                      <a:pPr>
                        <a:lnSpc>
                          <a:spcPct val="115000"/>
                        </a:lnSpc>
                        <a:spcAft>
                          <a:spcPts val="0"/>
                        </a:spcAft>
                      </a:pPr>
                      <a:endParaRPr lang="en-CA" sz="1000" dirty="0">
                        <a:solidFill>
                          <a:srgbClr val="000000"/>
                        </a:solidFill>
                        <a:effectLst/>
                        <a:latin typeface="Arial"/>
                        <a:ea typeface="Times New Roman"/>
                        <a:cs typeface="Times New Roman"/>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47089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05A6A83D-5FDA-4747-84BD-F84988666B01}" type="slidenum">
              <a:rPr lang="en-US" smtClean="0"/>
              <a:pPr eaLnBrk="1" hangingPunct="1"/>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13951877"/>
              </p:ext>
            </p:extLst>
          </p:nvPr>
        </p:nvGraphicFramePr>
        <p:xfrm>
          <a:off x="423932" y="885566"/>
          <a:ext cx="8363606" cy="5078897"/>
        </p:xfrm>
        <a:graphic>
          <a:graphicData uri="http://schemas.openxmlformats.org/drawingml/2006/table">
            <a:tbl>
              <a:tblPr/>
              <a:tblGrid>
                <a:gridCol w="506405">
                  <a:extLst>
                    <a:ext uri="{9D8B030D-6E8A-4147-A177-3AD203B41FA5}">
                      <a16:colId xmlns:a16="http://schemas.microsoft.com/office/drawing/2014/main" val="20000"/>
                    </a:ext>
                  </a:extLst>
                </a:gridCol>
                <a:gridCol w="1469806">
                  <a:extLst>
                    <a:ext uri="{9D8B030D-6E8A-4147-A177-3AD203B41FA5}">
                      <a16:colId xmlns:a16="http://schemas.microsoft.com/office/drawing/2014/main" val="20001"/>
                    </a:ext>
                  </a:extLst>
                </a:gridCol>
                <a:gridCol w="6387395">
                  <a:extLst>
                    <a:ext uri="{9D8B030D-6E8A-4147-A177-3AD203B41FA5}">
                      <a16:colId xmlns:a16="http://schemas.microsoft.com/office/drawing/2014/main" val="20002"/>
                    </a:ext>
                  </a:extLst>
                </a:gridCol>
              </a:tblGrid>
              <a:tr h="6556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9 - 10</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Safety Performance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Each company's Safety Performance is comprised of the Lost Time Injury Score and the Fatality Score. The Lost Time Injury Score is determined by calculating the company's lost time injury rate (defined as the number of lost time incidents per 200,000 employee hours) and percent‐ranking it against that of all same‐industry group peers within the CK coverage universe. The Fatality Score is determined by calculating the company’s fatality rate (defined as the number of fatalities divided by the total number of fill-time equivalent employees) and percent‐ranking it against that of all same‐industry group peers within the CK coverage universe.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56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11</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Employee Turnover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Each company's Employee Turnover is percent‐ranked against that of all same industry group peers within the CK coverage universe. The lower the ratio, the higher the rank.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112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12 - 13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Leadership Diversity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Each company’s Leadership Diversity is comprised of the Board Diversity Score and Executive Diversity Score The Board Diversity Score is calculated by determining the proportion of the Board of Directors that is comprised of female directors and percent‐ranking it against that of all companies within the CK coverage universe. The Executive Diversity Score is calculated by determining the proportion of the senior executive team that is comprised of female executives and percent‐ranking it against all companies within the CK coverage universe. The Leadership Diversity Score is then the sum of the Board Diversity Score and the Executive Diversity Score.</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5164">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14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Sustainability Pay Link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The Sustainability Pay Link indicator is designed to reward companies that have set up mechanisms to link the remuneration of senior executives with the achievement of sustainability goals or targets. A score of 100% is given to companies that describe such a mechanism (e.g. the company specifies the proportion of a particular named executive's compensation that is linked to the achievement of a corporate clean capitalism target, such as reducing emissions, improving energy efficiency, or reducing health &amp; safety accidents ). A score of 0% is given to companies that do not report any linking mechanisms. Unlike all other indicators, Clean Capitalism Pay Link does not use any percent‐ranking.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Title 1"/>
          <p:cNvSpPr>
            <a:spLocks noGrp="1"/>
          </p:cNvSpPr>
          <p:nvPr>
            <p:ph type="title"/>
          </p:nvPr>
        </p:nvSpPr>
        <p:spPr>
          <a:xfrm>
            <a:off x="423934" y="230743"/>
            <a:ext cx="7861008" cy="738664"/>
          </a:xfrm>
        </p:spPr>
        <p:txBody>
          <a:bodyPr/>
          <a:lstStyle/>
          <a:p>
            <a:r>
              <a:rPr lang="en-US" dirty="0">
                <a:ea typeface="ＭＳ Ｐゴシック" pitchFamily="34" charset="-128"/>
              </a:rPr>
              <a:t>Appendix III: Detailed scoring methodology (continued)</a:t>
            </a:r>
            <a:endParaRPr lang="en-CA" dirty="0">
              <a:ea typeface="ＭＳ Ｐゴシック" pitchFamily="34" charset="-128"/>
            </a:endParaRPr>
          </a:p>
        </p:txBody>
      </p:sp>
    </p:spTree>
    <p:extLst>
      <p:ext uri="{BB962C8B-B14F-4D97-AF65-F5344CB8AC3E}">
        <p14:creationId xmlns:p14="http://schemas.microsoft.com/office/powerpoint/2010/main" val="1005944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05A6A83D-5FDA-4747-84BD-F84988666B01}" type="slidenum">
              <a:rPr lang="en-US" smtClean="0"/>
              <a:pPr eaLnBrk="1" hangingPunct="1"/>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1731158"/>
              </p:ext>
            </p:extLst>
          </p:nvPr>
        </p:nvGraphicFramePr>
        <p:xfrm>
          <a:off x="423932" y="885566"/>
          <a:ext cx="8363606" cy="4160838"/>
        </p:xfrm>
        <a:graphic>
          <a:graphicData uri="http://schemas.openxmlformats.org/drawingml/2006/table">
            <a:tbl>
              <a:tblPr/>
              <a:tblGrid>
                <a:gridCol w="506405">
                  <a:extLst>
                    <a:ext uri="{9D8B030D-6E8A-4147-A177-3AD203B41FA5}">
                      <a16:colId xmlns:a16="http://schemas.microsoft.com/office/drawing/2014/main" val="20000"/>
                    </a:ext>
                  </a:extLst>
                </a:gridCol>
                <a:gridCol w="1469806">
                  <a:extLst>
                    <a:ext uri="{9D8B030D-6E8A-4147-A177-3AD203B41FA5}">
                      <a16:colId xmlns:a16="http://schemas.microsoft.com/office/drawing/2014/main" val="20001"/>
                    </a:ext>
                  </a:extLst>
                </a:gridCol>
                <a:gridCol w="6387395">
                  <a:extLst>
                    <a:ext uri="{9D8B030D-6E8A-4147-A177-3AD203B41FA5}">
                      <a16:colId xmlns:a16="http://schemas.microsoft.com/office/drawing/2014/main" val="20002"/>
                    </a:ext>
                  </a:extLst>
                </a:gridCol>
              </a:tblGrid>
              <a:tr h="6556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15</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Supplier Score</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Each company’s largest supplier is identified based on Bloomberg data. That supplier is then scored using </a:t>
                      </a:r>
                      <a:r>
                        <a:rPr kumimoji="0" lang="en-CA" sz="1000" b="0" i="0" u="none" strike="noStrike" cap="none" normalizeH="0" baseline="0">
                          <a:ln>
                            <a:noFill/>
                          </a:ln>
                          <a:solidFill>
                            <a:srgbClr val="000000"/>
                          </a:solidFill>
                          <a:effectLst/>
                          <a:latin typeface="Arial" pitchFamily="34" charset="0"/>
                          <a:ea typeface="ＭＳ Ｐゴシック" pitchFamily="34" charset="-128"/>
                          <a:cs typeface="Arial" pitchFamily="34" charset="0"/>
                        </a:rPr>
                        <a:t>the Global 100 methodology</a:t>
                      </a: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 excluding the Supplier Score KPI.</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56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16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Clean Air Productivity</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The Clean Air Productivity consists of four sub-indicators, each worth 25% of the Clean Air Productivity indicator:</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p>
                      <a:pPr marL="228600" marR="0" lvl="0" indent="-228600" algn="l" defTabSz="457200" rtl="0" eaLnBrk="1" fontAlgn="base" latinLnBrk="0" hangingPunct="1">
                        <a:lnSpc>
                          <a:spcPct val="115000"/>
                        </a:lnSpc>
                        <a:spcBef>
                          <a:spcPct val="0"/>
                        </a:spcBef>
                        <a:spcAft>
                          <a:spcPct val="0"/>
                        </a:spcAft>
                        <a:buClrTx/>
                        <a:buSzTx/>
                        <a:buFontTx/>
                        <a:buAutoNum type="alphaLcParenR"/>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VOC Productivity</a:t>
                      </a:r>
                    </a:p>
                    <a:p>
                      <a:pPr marL="228600" marR="0" lvl="0" indent="-228600" algn="l" defTabSz="457200" rtl="0" eaLnBrk="1" fontAlgn="base" latinLnBrk="0" hangingPunct="1">
                        <a:lnSpc>
                          <a:spcPct val="115000"/>
                        </a:lnSpc>
                        <a:spcBef>
                          <a:spcPct val="0"/>
                        </a:spcBef>
                        <a:spcAft>
                          <a:spcPct val="0"/>
                        </a:spcAft>
                        <a:buClrTx/>
                        <a:buSzTx/>
                        <a:buFontTx/>
                        <a:buAutoNum type="alphaLcParenR"/>
                        <a:tabLst/>
                      </a:pPr>
                      <a:r>
                        <a:rPr kumimoji="0" lang="en-CA" sz="1000" b="0" i="0" u="none" strike="noStrike" cap="none" normalizeH="0" baseline="0" dirty="0" err="1">
                          <a:ln>
                            <a:noFill/>
                          </a:ln>
                          <a:solidFill>
                            <a:srgbClr val="000000"/>
                          </a:solidFill>
                          <a:effectLst/>
                          <a:latin typeface="Arial" pitchFamily="34" charset="0"/>
                          <a:ea typeface="ＭＳ Ｐゴシック" pitchFamily="34" charset="-128"/>
                          <a:cs typeface="Arial" pitchFamily="34" charset="0"/>
                        </a:rPr>
                        <a:t>Nox</a:t>
                      </a: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 Productivity</a:t>
                      </a:r>
                    </a:p>
                    <a:p>
                      <a:pPr marL="228600" marR="0" lvl="0" indent="-228600" algn="l" defTabSz="457200" rtl="0" eaLnBrk="1" fontAlgn="base" latinLnBrk="0" hangingPunct="1">
                        <a:lnSpc>
                          <a:spcPct val="115000"/>
                        </a:lnSpc>
                        <a:spcBef>
                          <a:spcPct val="0"/>
                        </a:spcBef>
                        <a:spcAft>
                          <a:spcPct val="0"/>
                        </a:spcAft>
                        <a:buClrTx/>
                        <a:buSzTx/>
                        <a:buFontTx/>
                        <a:buAutoNum type="alphaLcParenR"/>
                        <a:tabLst/>
                      </a:pPr>
                      <a:r>
                        <a:rPr kumimoji="0" lang="en-CA" sz="1000" b="0" i="0" u="none" strike="noStrike" cap="none" normalizeH="0" baseline="0" dirty="0" err="1">
                          <a:ln>
                            <a:noFill/>
                          </a:ln>
                          <a:solidFill>
                            <a:srgbClr val="000000"/>
                          </a:solidFill>
                          <a:effectLst/>
                          <a:latin typeface="Arial" pitchFamily="34" charset="0"/>
                          <a:ea typeface="ＭＳ Ｐゴシック" pitchFamily="34" charset="-128"/>
                          <a:cs typeface="Arial" pitchFamily="34" charset="0"/>
                        </a:rPr>
                        <a:t>Sox</a:t>
                      </a: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 Productivity</a:t>
                      </a:r>
                    </a:p>
                    <a:p>
                      <a:pPr marL="228600" marR="0" lvl="0" indent="-228600" algn="l" defTabSz="457200" rtl="0" eaLnBrk="1" fontAlgn="base" latinLnBrk="0" hangingPunct="1">
                        <a:lnSpc>
                          <a:spcPct val="115000"/>
                        </a:lnSpc>
                        <a:spcBef>
                          <a:spcPct val="0"/>
                        </a:spcBef>
                        <a:spcAft>
                          <a:spcPct val="0"/>
                        </a:spcAft>
                        <a:buClrTx/>
                        <a:buSzTx/>
                        <a:buFontTx/>
                        <a:buAutoNum type="alphaLcParenR"/>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Particulate Matter Productivity.</a:t>
                      </a:r>
                    </a:p>
                    <a:p>
                      <a:pPr marL="228600" marR="0" lvl="0" indent="-228600" algn="l" defTabSz="457200" rtl="0" eaLnBrk="1" fontAlgn="base" latinLnBrk="0" hangingPunct="1">
                        <a:lnSpc>
                          <a:spcPct val="115000"/>
                        </a:lnSpc>
                        <a:spcBef>
                          <a:spcPct val="0"/>
                        </a:spcBef>
                        <a:spcAft>
                          <a:spcPct val="0"/>
                        </a:spcAft>
                        <a:buClrTx/>
                        <a:buSzTx/>
                        <a:buFontTx/>
                        <a:buAutoNum type="alphaLcParenR"/>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Each of the above four sub-indicators are calculated in the same way, as follows:</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In the first step, each company's sub-indicator Productivity is calculated by dividing Revenue ($US PPP-converted) by the air pollutant. It is then percent‐ranked against that of all same‐industry group peers within the CK coverage universe, and multiplied by 0.75. In the second step, the change in each company’s sub-indicator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endParaRP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Title 1"/>
          <p:cNvSpPr>
            <a:spLocks noGrp="1"/>
          </p:cNvSpPr>
          <p:nvPr>
            <p:ph type="title"/>
          </p:nvPr>
        </p:nvSpPr>
        <p:spPr>
          <a:xfrm>
            <a:off x="423934" y="230743"/>
            <a:ext cx="7861008" cy="738664"/>
          </a:xfrm>
        </p:spPr>
        <p:txBody>
          <a:bodyPr/>
          <a:lstStyle/>
          <a:p>
            <a:r>
              <a:rPr lang="en-US" dirty="0">
                <a:ea typeface="ＭＳ Ｐゴシック" pitchFamily="34" charset="-128"/>
              </a:rPr>
              <a:t>Appendix III: Detailed scoring methodology (continued)</a:t>
            </a:r>
            <a:endParaRPr lang="en-CA" dirty="0">
              <a:ea typeface="ＭＳ Ｐゴシック" pitchFamily="34" charset="-128"/>
            </a:endParaRPr>
          </a:p>
        </p:txBody>
      </p:sp>
    </p:spTree>
    <p:extLst>
      <p:ext uri="{BB962C8B-B14F-4D97-AF65-F5344CB8AC3E}">
        <p14:creationId xmlns:p14="http://schemas.microsoft.com/office/powerpoint/2010/main" val="93800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93" y="347170"/>
            <a:ext cx="7527925" cy="369332"/>
          </a:xfrm>
        </p:spPr>
        <p:txBody>
          <a:bodyPr/>
          <a:lstStyle/>
          <a:p>
            <a:r>
              <a:rPr lang="en-US" dirty="0"/>
              <a:t>Future 40 fast facts</a:t>
            </a:r>
          </a:p>
        </p:txBody>
      </p:sp>
      <p:sp>
        <p:nvSpPr>
          <p:cNvPr id="3" name="Slide Number Placeholder 2"/>
          <p:cNvSpPr>
            <a:spLocks noGrp="1"/>
          </p:cNvSpPr>
          <p:nvPr>
            <p:ph type="sldNum" sz="quarter" idx="10"/>
          </p:nvPr>
        </p:nvSpPr>
        <p:spPr/>
        <p:txBody>
          <a:bodyPr/>
          <a:lstStyle/>
          <a:p>
            <a:fld id="{0DCF7CDC-BA1D-2645-80AB-933B26F8E332}" type="slidenum">
              <a:rPr lang="en-US" smtClean="0"/>
              <a:pPr/>
              <a:t>1</a:t>
            </a:fld>
            <a:endParaRPr lang="en-US" dirty="0"/>
          </a:p>
        </p:txBody>
      </p:sp>
      <p:sp>
        <p:nvSpPr>
          <p:cNvPr id="6" name="Content Placeholder 3"/>
          <p:cNvSpPr>
            <a:spLocks noGrp="1"/>
          </p:cNvSpPr>
          <p:nvPr>
            <p:ph idx="1"/>
          </p:nvPr>
        </p:nvSpPr>
        <p:spPr>
          <a:xfrm>
            <a:off x="506219" y="839258"/>
            <a:ext cx="4100941" cy="1690268"/>
          </a:xfrm>
        </p:spPr>
        <p:txBody>
          <a:bodyPr/>
          <a:lstStyle/>
          <a:p>
            <a:pPr marL="0" indent="0">
              <a:buNone/>
            </a:pPr>
            <a:r>
              <a:rPr lang="en-US" sz="1400" b="1" dirty="0"/>
              <a:t>Overview</a:t>
            </a:r>
          </a:p>
          <a:p>
            <a:r>
              <a:rPr lang="en-US" sz="1400" b="1" dirty="0"/>
              <a:t>Annual ranking </a:t>
            </a:r>
            <a:r>
              <a:rPr lang="en-US" sz="1400" dirty="0"/>
              <a:t>of corporate sustainability performance</a:t>
            </a:r>
          </a:p>
          <a:p>
            <a:r>
              <a:rPr lang="en-US" sz="1400" dirty="0"/>
              <a:t>Showcases Canada’s </a:t>
            </a:r>
            <a:r>
              <a:rPr lang="en-US" sz="1400" b="1" dirty="0"/>
              <a:t>emerging</a:t>
            </a:r>
            <a:r>
              <a:rPr lang="en-US" sz="1400" dirty="0"/>
              <a:t> sustainability leaders</a:t>
            </a:r>
          </a:p>
        </p:txBody>
      </p:sp>
      <p:sp>
        <p:nvSpPr>
          <p:cNvPr id="7" name="Content Placeholder 3"/>
          <p:cNvSpPr txBox="1">
            <a:spLocks/>
          </p:cNvSpPr>
          <p:nvPr/>
        </p:nvSpPr>
        <p:spPr>
          <a:xfrm>
            <a:off x="491277" y="3453492"/>
            <a:ext cx="4068749" cy="2439637"/>
          </a:xfrm>
          <a:prstGeom prst="rect">
            <a:avLst/>
          </a:prstGeom>
        </p:spPr>
        <p:txBody>
          <a:bodyPr/>
          <a:lstStyle>
            <a:lvl1pPr marL="198000" indent="-198000" algn="l" defTabSz="895350" rtl="0" eaLnBrk="1" fontAlgn="base" hangingPunct="1">
              <a:spcBef>
                <a:spcPct val="0"/>
              </a:spcBef>
              <a:spcAft>
                <a:spcPts val="600"/>
              </a:spcAft>
              <a:buClr>
                <a:schemeClr val="tx2"/>
              </a:buClr>
              <a:buFont typeface="Wingdings" charset="2"/>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ts val="60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0" indent="0">
              <a:buNone/>
            </a:pPr>
            <a:r>
              <a:rPr lang="en-US" sz="1400" b="1" dirty="0"/>
              <a:t>Approach</a:t>
            </a:r>
            <a:endParaRPr lang="en-US" sz="1400" dirty="0"/>
          </a:p>
          <a:p>
            <a:r>
              <a:rPr lang="en-US" sz="1400" dirty="0"/>
              <a:t>Ranking is based on </a:t>
            </a:r>
            <a:r>
              <a:rPr lang="en-US" sz="1400" b="1" dirty="0"/>
              <a:t>publicly-disclosed data </a:t>
            </a:r>
            <a:r>
              <a:rPr lang="en-US" sz="1400" dirty="0"/>
              <a:t>(e.g., financial filings, sustainability reports). All required datapoints are pre-populated.  Submissions from companies</a:t>
            </a:r>
            <a:r>
              <a:rPr lang="en-US" sz="1400" dirty="0">
                <a:solidFill>
                  <a:srgbClr val="FF0000"/>
                </a:solidFill>
              </a:rPr>
              <a:t> </a:t>
            </a:r>
            <a:r>
              <a:rPr lang="en-US" sz="1400" dirty="0"/>
              <a:t>are </a:t>
            </a:r>
            <a:r>
              <a:rPr lang="en-US" sz="1400" b="1" u="sng" dirty="0"/>
              <a:t>not</a:t>
            </a:r>
            <a:r>
              <a:rPr lang="en-US" sz="1400" dirty="0"/>
              <a:t> required. </a:t>
            </a:r>
          </a:p>
          <a:p>
            <a:r>
              <a:rPr lang="en-US" sz="1400" dirty="0"/>
              <a:t>Eligible companies </a:t>
            </a:r>
            <a:r>
              <a:rPr lang="en-US" sz="1400" b="1" dirty="0"/>
              <a:t>will be contacted for data verification </a:t>
            </a:r>
            <a:r>
              <a:rPr lang="en-US" sz="1400" dirty="0"/>
              <a:t>prior to project completion.</a:t>
            </a:r>
          </a:p>
          <a:p>
            <a:r>
              <a:rPr lang="en-US" sz="1400" dirty="0"/>
              <a:t>Methodology is based on up </a:t>
            </a:r>
            <a:r>
              <a:rPr lang="en-US" sz="1400"/>
              <a:t>to </a:t>
            </a:r>
            <a:r>
              <a:rPr lang="en-US" sz="1400" b="1"/>
              <a:t>16</a:t>
            </a:r>
            <a:r>
              <a:rPr lang="en-US" sz="1400"/>
              <a:t> </a:t>
            </a:r>
            <a:r>
              <a:rPr lang="en-US" sz="1400" b="1" dirty="0"/>
              <a:t>key performance indicators </a:t>
            </a:r>
            <a:r>
              <a:rPr lang="en-US" sz="1400" dirty="0"/>
              <a:t>(KPIs) covering resource, employee and financial management</a:t>
            </a:r>
            <a:endParaRPr lang="en-US" sz="1400" strike="sngStrike" dirty="0"/>
          </a:p>
        </p:txBody>
      </p:sp>
      <p:sp>
        <p:nvSpPr>
          <p:cNvPr id="8" name="Content Placeholder 3"/>
          <p:cNvSpPr txBox="1">
            <a:spLocks/>
          </p:cNvSpPr>
          <p:nvPr/>
        </p:nvSpPr>
        <p:spPr>
          <a:xfrm>
            <a:off x="4763172" y="811553"/>
            <a:ext cx="4101427" cy="2388847"/>
          </a:xfrm>
          <a:prstGeom prst="rect">
            <a:avLst/>
          </a:prstGeom>
        </p:spPr>
        <p:txBody>
          <a:bodyPr/>
          <a:lstStyle>
            <a:lvl1pPr marL="198000" indent="-198000" algn="l" defTabSz="895350" rtl="0" eaLnBrk="1" fontAlgn="base" hangingPunct="1">
              <a:spcBef>
                <a:spcPct val="0"/>
              </a:spcBef>
              <a:spcAft>
                <a:spcPts val="600"/>
              </a:spcAft>
              <a:buClr>
                <a:schemeClr val="tx2"/>
              </a:buClr>
              <a:buFont typeface="Wingdings" charset="2"/>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ts val="60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0" indent="0">
              <a:buFont typeface="Wingdings" charset="2"/>
              <a:buNone/>
            </a:pPr>
            <a:r>
              <a:rPr lang="en-US" sz="1400" b="1" dirty="0"/>
              <a:t>Eligibility</a:t>
            </a:r>
          </a:p>
          <a:p>
            <a:r>
              <a:rPr lang="en-US" sz="1400" i="1" dirty="0"/>
              <a:t>Size: P</a:t>
            </a:r>
            <a:r>
              <a:rPr lang="en-US" sz="1400" dirty="0"/>
              <a:t>rivate or publicly-listed companies headquartered in Canada with a revenue of under CDN$ 1 billion (or where revenue cannot </a:t>
            </a:r>
            <a:r>
              <a:rPr lang="en-US" sz="1400"/>
              <a:t>be verified) with </a:t>
            </a:r>
            <a:r>
              <a:rPr lang="en-US" sz="1400" dirty="0"/>
              <a:t>evidence of ESG reporting*</a:t>
            </a:r>
          </a:p>
          <a:p>
            <a:r>
              <a:rPr lang="en-US" sz="1400" i="1" dirty="0"/>
              <a:t>Industry: </a:t>
            </a:r>
            <a:r>
              <a:rPr lang="en-US" sz="1400" dirty="0"/>
              <a:t>Companies engaged in tobacco manufacturing or deriving a majority of revenue from weapons manufacturing are excluded.</a:t>
            </a:r>
          </a:p>
          <a:p>
            <a:r>
              <a:rPr lang="en-US" sz="1400" dirty="0"/>
              <a:t>Members of the last Future 40 ranking</a:t>
            </a:r>
          </a:p>
        </p:txBody>
      </p:sp>
      <p:sp>
        <p:nvSpPr>
          <p:cNvPr id="9" name="Content Placeholder 3"/>
          <p:cNvSpPr txBox="1">
            <a:spLocks/>
          </p:cNvSpPr>
          <p:nvPr/>
        </p:nvSpPr>
        <p:spPr>
          <a:xfrm>
            <a:off x="4674937" y="3453491"/>
            <a:ext cx="3994239" cy="2600505"/>
          </a:xfrm>
          <a:prstGeom prst="rect">
            <a:avLst/>
          </a:prstGeom>
          <a:noFill/>
        </p:spPr>
        <p:txBody>
          <a:bodyPr/>
          <a:lstStyle>
            <a:lvl1pPr marL="198000" indent="-198000" algn="l" defTabSz="895350" rtl="0" eaLnBrk="1" fontAlgn="base" hangingPunct="1">
              <a:spcBef>
                <a:spcPct val="0"/>
              </a:spcBef>
              <a:spcAft>
                <a:spcPts val="600"/>
              </a:spcAft>
              <a:buClr>
                <a:schemeClr val="tx2"/>
              </a:buClr>
              <a:buFont typeface="Wingdings" charset="2"/>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ts val="60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0" indent="0">
              <a:buFont typeface="Wingdings" charset="2"/>
              <a:buNone/>
            </a:pPr>
            <a:r>
              <a:rPr lang="en-US" sz="1400" b="1" dirty="0"/>
              <a:t>Contact info and to learn more</a:t>
            </a:r>
          </a:p>
          <a:p>
            <a:r>
              <a:rPr lang="en-US" sz="1400" dirty="0"/>
              <a:t>Email </a:t>
            </a:r>
            <a:r>
              <a:rPr lang="en-US" sz="1400" dirty="0">
                <a:hlinkClick r:id="rId6"/>
              </a:rPr>
              <a:t>research@corporateknights.com</a:t>
            </a:r>
            <a:r>
              <a:rPr lang="en-US" sz="1400" dirty="0"/>
              <a:t> if you would like to confirm the correct contacts for your organization</a:t>
            </a:r>
          </a:p>
          <a:p>
            <a:r>
              <a:rPr lang="en-US" sz="1400" dirty="0"/>
              <a:t>Visit </a:t>
            </a:r>
            <a:r>
              <a:rPr lang="en-US" sz="1400" dirty="0">
                <a:hlinkClick r:id="rId7"/>
              </a:rPr>
              <a:t>www.corporateknights.com </a:t>
            </a:r>
            <a:r>
              <a:rPr lang="en-US" sz="1400" dirty="0"/>
              <a:t>for more details</a:t>
            </a:r>
          </a:p>
        </p:txBody>
      </p:sp>
      <p:sp>
        <p:nvSpPr>
          <p:cNvPr id="10" name="Rectangle 3"/>
          <p:cNvSpPr>
            <a:spLocks noChangeArrowheads="1"/>
          </p:cNvSpPr>
          <p:nvPr>
            <p:custDataLst>
              <p:tags r:id="rId1"/>
            </p:custDataLst>
          </p:nvPr>
        </p:nvSpPr>
        <p:spPr bwMode="auto">
          <a:xfrm>
            <a:off x="450794" y="811553"/>
            <a:ext cx="4109232" cy="2462326"/>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
        <p:nvSpPr>
          <p:cNvPr id="11" name="Rectangle 3"/>
          <p:cNvSpPr>
            <a:spLocks noChangeArrowheads="1"/>
          </p:cNvSpPr>
          <p:nvPr>
            <p:custDataLst>
              <p:tags r:id="rId2"/>
            </p:custDataLst>
          </p:nvPr>
        </p:nvSpPr>
        <p:spPr bwMode="auto">
          <a:xfrm>
            <a:off x="4654295" y="811553"/>
            <a:ext cx="4109232" cy="2462326"/>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
        <p:nvSpPr>
          <p:cNvPr id="12" name="Rectangle 3"/>
          <p:cNvSpPr>
            <a:spLocks noChangeArrowheads="1"/>
          </p:cNvSpPr>
          <p:nvPr>
            <p:custDataLst>
              <p:tags r:id="rId3"/>
            </p:custDataLst>
          </p:nvPr>
        </p:nvSpPr>
        <p:spPr bwMode="auto">
          <a:xfrm>
            <a:off x="450794" y="3453492"/>
            <a:ext cx="4109232" cy="2754614"/>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
        <p:nvSpPr>
          <p:cNvPr id="13" name="Rectangle 3"/>
          <p:cNvSpPr>
            <a:spLocks noChangeArrowheads="1"/>
          </p:cNvSpPr>
          <p:nvPr>
            <p:custDataLst>
              <p:tags r:id="rId4"/>
            </p:custDataLst>
          </p:nvPr>
        </p:nvSpPr>
        <p:spPr bwMode="auto">
          <a:xfrm>
            <a:off x="4654295" y="3453491"/>
            <a:ext cx="4109232" cy="2754615"/>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
        <p:nvSpPr>
          <p:cNvPr id="4" name="TextBox 3"/>
          <p:cNvSpPr txBox="1"/>
          <p:nvPr/>
        </p:nvSpPr>
        <p:spPr>
          <a:xfrm>
            <a:off x="450794" y="6297719"/>
            <a:ext cx="8098938" cy="215444"/>
          </a:xfrm>
          <a:prstGeom prst="rect">
            <a:avLst/>
          </a:prstGeom>
          <a:noFill/>
        </p:spPr>
        <p:txBody>
          <a:bodyPr wrap="square" rtlCol="0">
            <a:spAutoFit/>
          </a:bodyPr>
          <a:lstStyle>
            <a:defPPr>
              <a:defRPr lang="en-US"/>
            </a:defPPr>
            <a:lvl1pPr>
              <a:defRPr sz="800" i="1">
                <a:latin typeface="Arial" panose="020B0604020202020204" pitchFamily="34" charset="0"/>
                <a:cs typeface="Arial" panose="020B0604020202020204" pitchFamily="34" charset="0"/>
              </a:defRPr>
            </a:lvl1pPr>
          </a:lstStyle>
          <a:p>
            <a:r>
              <a:rPr lang="en-US" dirty="0"/>
              <a:t>* Determined primarily through inclusion in the list of CSR reporters according to the GRI (www.globalreporting.org)</a:t>
            </a:r>
          </a:p>
        </p:txBody>
      </p:sp>
    </p:spTree>
    <p:extLst>
      <p:ext uri="{BB962C8B-B14F-4D97-AF65-F5344CB8AC3E}">
        <p14:creationId xmlns:p14="http://schemas.microsoft.com/office/powerpoint/2010/main" val="251835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09E57F4-F575-3B49-A661-B66C2D50A940}" type="slidenum">
              <a:rPr lang="en-US" smtClean="0"/>
              <a:pPr>
                <a:defRPr/>
              </a:pPr>
              <a:t>2</a:t>
            </a:fld>
            <a:endParaRPr lang="en-US" dirty="0"/>
          </a:p>
        </p:txBody>
      </p:sp>
      <p:sp>
        <p:nvSpPr>
          <p:cNvPr id="9" name="Content Placeholder 2"/>
          <p:cNvSpPr txBox="1">
            <a:spLocks/>
          </p:cNvSpPr>
          <p:nvPr/>
        </p:nvSpPr>
        <p:spPr bwMode="gray">
          <a:xfrm>
            <a:off x="586853" y="1309246"/>
            <a:ext cx="8379725"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marL="342900" indent="-342900" algn="l" defTabSz="895350" rtl="0" eaLnBrk="0" fontAlgn="base" hangingPunct="0">
              <a:spcBef>
                <a:spcPct val="0"/>
              </a:spcBef>
              <a:spcAft>
                <a:spcPct val="0"/>
              </a:spcAft>
              <a:buClr>
                <a:schemeClr val="tx2"/>
              </a:buClr>
              <a:buChar char="•"/>
              <a:defRPr sz="1600">
                <a:solidFill>
                  <a:schemeClr val="tx1"/>
                </a:solidFill>
                <a:latin typeface="Arial" charset="0"/>
                <a:ea typeface="ＭＳ Ｐゴシック" charset="0"/>
                <a:cs typeface="ＭＳ Ｐゴシック" charset="0"/>
              </a:defRPr>
            </a:lvl1pPr>
            <a:lvl2pPr marL="193675" indent="-192088" algn="l" defTabSz="895350" rtl="0" eaLnBrk="0" fontAlgn="base" hangingPunct="0">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0" fontAlgn="base" hangingPunct="0">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0" fontAlgn="base" hangingPunct="0">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0" fontAlgn="base" hangingPunct="0">
              <a:spcBef>
                <a:spcPct val="0"/>
              </a:spcBef>
              <a:spcAft>
                <a:spcPct val="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1587" lvl="1" indent="0">
              <a:buNone/>
            </a:pPr>
            <a:r>
              <a:rPr lang="en-US" sz="1400" kern="0" dirty="0">
                <a:latin typeface="Arial" pitchFamily="34" charset="0"/>
                <a:cs typeface="Arial" pitchFamily="34" charset="0"/>
              </a:rPr>
              <a:t>Corporate Knights is a Toronto-based, employee-owned B Corp that operates in three segments</a:t>
            </a:r>
            <a:r>
              <a:rPr lang="en-US" sz="1400" b="1" kern="0" dirty="0">
                <a:latin typeface="Arial" pitchFamily="34" charset="0"/>
                <a:cs typeface="Arial" pitchFamily="34" charset="0"/>
              </a:rPr>
              <a:t>:</a:t>
            </a:r>
          </a:p>
          <a:p>
            <a:pPr lvl="2"/>
            <a:endParaRPr lang="en-US" sz="1400" b="1" kern="0" dirty="0">
              <a:latin typeface="Arial" pitchFamily="34" charset="0"/>
              <a:cs typeface="Arial" pitchFamily="34" charset="0"/>
            </a:endParaRPr>
          </a:p>
          <a:p>
            <a:pPr lvl="2"/>
            <a:r>
              <a:rPr lang="en-US" sz="1400" b="1" kern="0" dirty="0">
                <a:latin typeface="Arial" pitchFamily="34" charset="0"/>
                <a:cs typeface="Arial" pitchFamily="34" charset="0"/>
              </a:rPr>
              <a:t>Corporate Knights Magazine</a:t>
            </a:r>
            <a:endParaRPr lang="en-US" sz="1400" kern="0" dirty="0">
              <a:latin typeface="Arial" pitchFamily="34" charset="0"/>
              <a:cs typeface="Arial" pitchFamily="34" charset="0"/>
            </a:endParaRPr>
          </a:p>
          <a:p>
            <a:pPr lvl="3">
              <a:buFont typeface="Arial" pitchFamily="34" charset="0"/>
              <a:buChar char="•"/>
            </a:pPr>
            <a:r>
              <a:rPr lang="en-US" sz="1400" kern="0" dirty="0">
                <a:latin typeface="Arial" pitchFamily="34" charset="0"/>
                <a:cs typeface="Arial" pitchFamily="34" charset="0"/>
              </a:rPr>
              <a:t>World's largest circulating magazine focused on sustainability and responsible business.</a:t>
            </a:r>
          </a:p>
          <a:p>
            <a:pPr lvl="3">
              <a:buFont typeface="Arial" pitchFamily="34" charset="0"/>
              <a:buChar char="•"/>
            </a:pPr>
            <a:r>
              <a:rPr lang="en-US" sz="1400" kern="0" dirty="0">
                <a:latin typeface="Arial" pitchFamily="34" charset="0"/>
                <a:cs typeface="Arial" pitchFamily="34" charset="0"/>
              </a:rPr>
              <a:t>Reaches </a:t>
            </a:r>
            <a:r>
              <a:rPr lang="en-CA" sz="1400" kern="0" dirty="0">
                <a:latin typeface="Arial" pitchFamily="34" charset="0"/>
                <a:cs typeface="Arial" pitchFamily="34" charset="0"/>
              </a:rPr>
              <a:t>380,000 of the world’s most influential business and political decision-makers.</a:t>
            </a:r>
          </a:p>
          <a:p>
            <a:pPr marL="195262" lvl="2" indent="0">
              <a:buNone/>
            </a:pPr>
            <a:endParaRPr lang="en-US" sz="1400" b="1" kern="0" dirty="0">
              <a:latin typeface="Arial" pitchFamily="34" charset="0"/>
              <a:cs typeface="Arial" pitchFamily="34" charset="0"/>
            </a:endParaRPr>
          </a:p>
          <a:p>
            <a:pPr lvl="2"/>
            <a:r>
              <a:rPr lang="en-US" sz="1400" b="1" kern="0" dirty="0">
                <a:latin typeface="Arial" pitchFamily="34" charset="0"/>
                <a:cs typeface="Arial" pitchFamily="34" charset="0"/>
              </a:rPr>
              <a:t>CK Research</a:t>
            </a:r>
            <a:endParaRPr lang="en-US" sz="1400" kern="0" dirty="0">
              <a:latin typeface="Arial" pitchFamily="34" charset="0"/>
              <a:cs typeface="Arial" pitchFamily="34" charset="0"/>
            </a:endParaRPr>
          </a:p>
          <a:p>
            <a:pPr lvl="3">
              <a:buFont typeface="Arial" pitchFamily="34" charset="0"/>
              <a:buChar char="•"/>
            </a:pPr>
            <a:r>
              <a:rPr lang="en-US" sz="1400" kern="0" dirty="0">
                <a:latin typeface="Arial" pitchFamily="34" charset="0"/>
                <a:cs typeface="Arial" pitchFamily="34" charset="0"/>
              </a:rPr>
              <a:t>CK Research offers a range investment product sustainability ratings and tools</a:t>
            </a:r>
          </a:p>
          <a:p>
            <a:pPr lvl="3">
              <a:buFont typeface="Arial" pitchFamily="34" charset="0"/>
              <a:buChar char="•"/>
            </a:pPr>
            <a:r>
              <a:rPr lang="en-US" sz="1400" kern="0" dirty="0">
                <a:latin typeface="Arial" pitchFamily="34" charset="0"/>
                <a:cs typeface="Arial" pitchFamily="34" charset="0"/>
              </a:rPr>
              <a:t>CK Research also manages several external research projects (e.g. Newsweek Green Rankings, Carbon Clean 200, Sustainable Stock Exchange Ranking).</a:t>
            </a:r>
          </a:p>
          <a:p>
            <a:pPr lvl="2"/>
            <a:endParaRPr lang="en-US" sz="1400" b="1" kern="0" dirty="0">
              <a:latin typeface="Arial" pitchFamily="34" charset="0"/>
              <a:cs typeface="Arial" pitchFamily="34" charset="0"/>
            </a:endParaRPr>
          </a:p>
          <a:p>
            <a:pPr lvl="2"/>
            <a:r>
              <a:rPr lang="en-US" sz="1400" b="1" kern="0" dirty="0">
                <a:latin typeface="Arial" pitchFamily="34" charset="0"/>
                <a:cs typeface="Arial" pitchFamily="34" charset="0"/>
              </a:rPr>
              <a:t>Council for Clean Capitalism</a:t>
            </a:r>
          </a:p>
          <a:p>
            <a:pPr lvl="3">
              <a:buFont typeface="Arial" pitchFamily="34" charset="0"/>
              <a:buChar char="•"/>
            </a:pPr>
            <a:r>
              <a:rPr lang="en-US" sz="1400" dirty="0"/>
              <a:t>CEO-supported group catalyzing </a:t>
            </a:r>
            <a:r>
              <a:rPr lang="en-US" sz="1400" kern="0" dirty="0">
                <a:latin typeface="Arial" pitchFamily="34" charset="0"/>
                <a:cs typeface="Arial" pitchFamily="34" charset="0"/>
              </a:rPr>
              <a:t>smart and efficient public policy.</a:t>
            </a:r>
          </a:p>
          <a:p>
            <a:pPr lvl="3">
              <a:buFont typeface="Arial" pitchFamily="34" charset="0"/>
              <a:buChar char="•"/>
            </a:pPr>
            <a:r>
              <a:rPr lang="en-US" sz="1400" kern="0" dirty="0">
                <a:latin typeface="Arial" pitchFamily="34" charset="0"/>
                <a:cs typeface="Arial" pitchFamily="34" charset="0"/>
              </a:rPr>
              <a:t>Engages with leading public policy-makers.</a:t>
            </a:r>
          </a:p>
          <a:p>
            <a:pPr lvl="3"/>
            <a:endParaRPr lang="en-US" sz="1400" kern="0" dirty="0">
              <a:latin typeface="Arial" pitchFamily="34" charset="0"/>
              <a:cs typeface="Arial" pitchFamily="34" charset="0"/>
            </a:endParaRPr>
          </a:p>
        </p:txBody>
      </p:sp>
      <p:sp>
        <p:nvSpPr>
          <p:cNvPr id="10" name="Title 1"/>
          <p:cNvSpPr txBox="1">
            <a:spLocks/>
          </p:cNvSpPr>
          <p:nvPr/>
        </p:nvSpPr>
        <p:spPr>
          <a:xfrm>
            <a:off x="450793" y="347170"/>
            <a:ext cx="8106353"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Ranking is conducted by Corporate Knights, a specialized media and investment research firm</a:t>
            </a:r>
          </a:p>
        </p:txBody>
      </p:sp>
    </p:spTree>
    <p:extLst>
      <p:ext uri="{BB962C8B-B14F-4D97-AF65-F5344CB8AC3E}">
        <p14:creationId xmlns:p14="http://schemas.microsoft.com/office/powerpoint/2010/main" val="3431903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09E57F4-F575-3B49-A661-B66C2D50A940}" type="slidenum">
              <a:rPr lang="en-US" smtClean="0"/>
              <a:pPr>
                <a:defRPr/>
              </a:pPr>
              <a:t>3</a:t>
            </a:fld>
            <a:endParaRPr lang="en-US" dirty="0"/>
          </a:p>
        </p:txBody>
      </p:sp>
      <p:sp>
        <p:nvSpPr>
          <p:cNvPr id="5" name="Content Placeholder 4"/>
          <p:cNvSpPr>
            <a:spLocks noGrp="1"/>
          </p:cNvSpPr>
          <p:nvPr>
            <p:ph idx="1"/>
          </p:nvPr>
        </p:nvSpPr>
        <p:spPr>
          <a:xfrm>
            <a:off x="425003" y="1040740"/>
            <a:ext cx="7947840" cy="4008756"/>
          </a:xfrm>
        </p:spPr>
        <p:txBody>
          <a:bodyPr/>
          <a:lstStyle/>
          <a:p>
            <a:r>
              <a:rPr lang="en-US" b="1" dirty="0"/>
              <a:t>Relevance: </a:t>
            </a:r>
            <a:r>
              <a:rPr lang="en-US" dirty="0"/>
              <a:t>The ranking is meant to be representative of business sustainability in the current socio-economic context.</a:t>
            </a:r>
          </a:p>
          <a:p>
            <a:r>
              <a:rPr lang="en-US" b="1" dirty="0"/>
              <a:t>Transparency</a:t>
            </a:r>
            <a:r>
              <a:rPr lang="en-US" sz="2000" dirty="0"/>
              <a:t>: </a:t>
            </a:r>
            <a:r>
              <a:rPr lang="en-US" dirty="0"/>
              <a:t>The precise methodology of the ranking and the results of the process are fully disclosed.</a:t>
            </a:r>
          </a:p>
          <a:p>
            <a:r>
              <a:rPr lang="en-US" b="1" dirty="0"/>
              <a:t>Objectivity: </a:t>
            </a:r>
            <a:r>
              <a:rPr lang="en-US" dirty="0"/>
              <a:t>Eligible companies will only be assessed using quantitative data and performance indicators. </a:t>
            </a:r>
          </a:p>
          <a:p>
            <a:r>
              <a:rPr lang="en-US" b="1" dirty="0"/>
              <a:t>Public data: </a:t>
            </a:r>
            <a:r>
              <a:rPr lang="en-US" dirty="0"/>
              <a:t>Only data-points that are part of the public domain are used </a:t>
            </a:r>
          </a:p>
          <a:p>
            <a:r>
              <a:rPr lang="en-US" b="1" dirty="0"/>
              <a:t>Comparability: </a:t>
            </a:r>
            <a:r>
              <a:rPr lang="en-US" dirty="0"/>
              <a:t>Companies are compared against their industry group peers based on performance indicators for which the underlying data are reasonably well disclosed by their industry group globally.</a:t>
            </a:r>
            <a:endParaRPr lang="en-US" sz="2000" dirty="0"/>
          </a:p>
          <a:p>
            <a:r>
              <a:rPr lang="en-US" b="1" dirty="0"/>
              <a:t>Engagement</a:t>
            </a:r>
            <a:r>
              <a:rPr lang="en-US" sz="2000" dirty="0"/>
              <a:t>: </a:t>
            </a:r>
            <a:r>
              <a:rPr lang="en-US" dirty="0"/>
              <a:t>Companies eligible for the ranking are informed prior to the ranking, so as to have an opportunity to ensure the necessary data is made available publicly.</a:t>
            </a:r>
            <a:endParaRPr lang="en-US" sz="2000" dirty="0"/>
          </a:p>
          <a:p>
            <a:r>
              <a:rPr lang="en-US" b="1" dirty="0"/>
              <a:t>Stakeholders: </a:t>
            </a:r>
            <a:r>
              <a:rPr lang="en-US" dirty="0"/>
              <a:t>Stakeholder feedback is actively solicited throughout the project. A Panel of Experts, consisting of several sustainability practitioners, review and comment on all aspects of the methodology.</a:t>
            </a:r>
            <a:endParaRPr lang="en-US" sz="2000" dirty="0"/>
          </a:p>
          <a:p>
            <a:pPr lvl="1"/>
            <a:endParaRPr lang="en-CA" sz="1400" dirty="0"/>
          </a:p>
          <a:p>
            <a:pPr lvl="1"/>
            <a:endParaRPr lang="en-US" sz="1400" dirty="0"/>
          </a:p>
        </p:txBody>
      </p:sp>
      <p:sp>
        <p:nvSpPr>
          <p:cNvPr id="7" name="Title 1"/>
          <p:cNvSpPr txBox="1">
            <a:spLocks/>
          </p:cNvSpPr>
          <p:nvPr/>
        </p:nvSpPr>
        <p:spPr>
          <a:xfrm>
            <a:off x="450793" y="347170"/>
            <a:ext cx="7527925"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Philosophical perspective of the Future 40</a:t>
            </a:r>
          </a:p>
        </p:txBody>
      </p:sp>
    </p:spTree>
    <p:extLst>
      <p:ext uri="{BB962C8B-B14F-4D97-AF65-F5344CB8AC3E}">
        <p14:creationId xmlns:p14="http://schemas.microsoft.com/office/powerpoint/2010/main" val="98043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355" y="1812889"/>
            <a:ext cx="7527925" cy="369332"/>
          </a:xfrm>
        </p:spPr>
        <p:txBody>
          <a:bodyPr/>
          <a:lstStyle/>
          <a:p>
            <a:pPr algn="ctr"/>
            <a:r>
              <a:rPr lang="en-US" sz="4000" dirty="0"/>
              <a:t>Updated rating methodology </a:t>
            </a:r>
            <a:br>
              <a:rPr lang="en-US" sz="4000" dirty="0"/>
            </a:br>
            <a:br>
              <a:rPr lang="en-US" sz="4000" dirty="0"/>
            </a:br>
            <a:endParaRPr lang="en-US" sz="3000" dirty="0"/>
          </a:p>
        </p:txBody>
      </p:sp>
      <p:sp>
        <p:nvSpPr>
          <p:cNvPr id="3" name="Slide Number Placeholder 2"/>
          <p:cNvSpPr>
            <a:spLocks noGrp="1"/>
          </p:cNvSpPr>
          <p:nvPr>
            <p:ph type="sldNum" sz="quarter" idx="10"/>
          </p:nvPr>
        </p:nvSpPr>
        <p:spPr/>
        <p:txBody>
          <a:bodyPr/>
          <a:lstStyle/>
          <a:p>
            <a:fld id="{0DCF7CDC-BA1D-2645-80AB-933B26F8E332}" type="slidenum">
              <a:rPr lang="en-US" smtClean="0"/>
              <a:pPr/>
              <a:t>4</a:t>
            </a:fld>
            <a:endParaRPr lang="en-US" dirty="0"/>
          </a:p>
        </p:txBody>
      </p:sp>
    </p:spTree>
    <p:extLst>
      <p:ext uri="{BB962C8B-B14F-4D97-AF65-F5344CB8AC3E}">
        <p14:creationId xmlns:p14="http://schemas.microsoft.com/office/powerpoint/2010/main" val="2400866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custDataLst>
              <p:tags r:id="rId1"/>
            </p:custDataLst>
          </p:nvPr>
        </p:nvSpPr>
        <p:spPr bwMode="auto">
          <a:xfrm>
            <a:off x="311566" y="880145"/>
            <a:ext cx="6930360" cy="1849406"/>
          </a:xfrm>
          <a:prstGeom prst="rect">
            <a:avLst/>
          </a:prstGeom>
          <a:solidFill>
            <a:srgbClr val="FFFFFF"/>
          </a:solidFill>
          <a:ln w="9525">
            <a:noFill/>
            <a:round/>
            <a:headEnd/>
            <a:tailEnd/>
          </a:ln>
          <a:effectLst/>
        </p:spPr>
        <p:txBody>
          <a:bodyPr/>
          <a:lstStyle/>
          <a:p>
            <a:pPr marL="0" lvl="1" indent="-142875">
              <a:buSzPct val="125000"/>
              <a:defRPr/>
            </a:pPr>
            <a:endParaRPr lang="en-US" sz="1600" dirty="0">
              <a:latin typeface="Arial"/>
              <a:cs typeface="Arial"/>
            </a:endParaRPr>
          </a:p>
        </p:txBody>
      </p:sp>
      <p:sp>
        <p:nvSpPr>
          <p:cNvPr id="16" name="Slide Number Placeholder 15"/>
          <p:cNvSpPr>
            <a:spLocks noGrp="1"/>
          </p:cNvSpPr>
          <p:nvPr>
            <p:ph type="sldNum" sz="quarter" idx="10"/>
          </p:nvPr>
        </p:nvSpPr>
        <p:spPr/>
        <p:txBody>
          <a:bodyPr/>
          <a:lstStyle/>
          <a:p>
            <a:fld id="{0DCF7CDC-BA1D-2645-80AB-933B26F8E332}" type="slidenum">
              <a:rPr lang="en-US" smtClean="0"/>
              <a:pPr/>
              <a:t>5</a:t>
            </a:fld>
            <a:endParaRPr lang="en-US" dirty="0"/>
          </a:p>
        </p:txBody>
      </p:sp>
      <p:sp>
        <p:nvSpPr>
          <p:cNvPr id="15" name="Title 1"/>
          <p:cNvSpPr txBox="1">
            <a:spLocks/>
          </p:cNvSpPr>
          <p:nvPr/>
        </p:nvSpPr>
        <p:spPr>
          <a:xfrm>
            <a:off x="280315" y="347170"/>
            <a:ext cx="7527925"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Resource management KPIs</a:t>
            </a:r>
          </a:p>
        </p:txBody>
      </p:sp>
      <p:graphicFrame>
        <p:nvGraphicFramePr>
          <p:cNvPr id="2" name="Table 1"/>
          <p:cNvGraphicFramePr>
            <a:graphicFrameLocks noGrp="1"/>
          </p:cNvGraphicFramePr>
          <p:nvPr>
            <p:extLst>
              <p:ext uri="{D42A27DB-BD31-4B8C-83A1-F6EECF244321}">
                <p14:modId xmlns:p14="http://schemas.microsoft.com/office/powerpoint/2010/main" val="3641516989"/>
              </p:ext>
            </p:extLst>
          </p:nvPr>
        </p:nvGraphicFramePr>
        <p:xfrm>
          <a:off x="311566" y="995083"/>
          <a:ext cx="8553034" cy="4080733"/>
        </p:xfrm>
        <a:graphic>
          <a:graphicData uri="http://schemas.openxmlformats.org/drawingml/2006/table">
            <a:tbl>
              <a:tblPr/>
              <a:tblGrid>
                <a:gridCol w="1992363">
                  <a:extLst>
                    <a:ext uri="{9D8B030D-6E8A-4147-A177-3AD203B41FA5}">
                      <a16:colId xmlns:a16="http://schemas.microsoft.com/office/drawing/2014/main" val="20000"/>
                    </a:ext>
                  </a:extLst>
                </a:gridCol>
                <a:gridCol w="6560671">
                  <a:extLst>
                    <a:ext uri="{9D8B030D-6E8A-4147-A177-3AD203B41FA5}">
                      <a16:colId xmlns:a16="http://schemas.microsoft.com/office/drawing/2014/main" val="20001"/>
                    </a:ext>
                  </a:extLst>
                </a:gridCol>
              </a:tblGrid>
              <a:tr h="373941">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KPI</a:t>
                      </a:r>
                    </a:p>
                  </a:txBody>
                  <a:tcPr marL="91430" marR="91430" marT="91415" marB="91415" anchor="b" horzOverflow="overflow">
                    <a:lnL w="1270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Methodology</a:t>
                      </a:r>
                    </a:p>
                  </a:txBody>
                  <a:tcPr marL="91430" marR="91430" marT="91415" marB="91415" anchor="b" horzOverflow="overflow">
                    <a:lnL>
                      <a:noFill/>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0938">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Energy Intensity</a:t>
                      </a:r>
                    </a:p>
                  </a:txBody>
                  <a:tcPr marL="91430" marR="91430" marT="91415" marB="91415" anchor="ctr" horzOverflow="overflow">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 (Energy use – </a:t>
                      </a:r>
                      <a:r>
                        <a:rPr kumimoji="0" lang="en-US" sz="1200" b="1" i="0" u="none" strike="noStrike" cap="none" normalizeH="0" baseline="0" dirty="0">
                          <a:ln>
                            <a:noFill/>
                          </a:ln>
                          <a:solidFill>
                            <a:srgbClr val="000000"/>
                          </a:solidFill>
                          <a:effectLst/>
                          <a:latin typeface="Arial"/>
                          <a:ea typeface="ＭＳ Ｐゴシック" charset="0"/>
                          <a:cs typeface="Arial"/>
                        </a:rPr>
                        <a:t>renewable energy use)</a:t>
                      </a:r>
                      <a:endParaRPr kumimoji="0" lang="en-US" sz="1200" b="0" i="0" u="none" strike="noStrike" cap="none" normalizeH="0" baseline="0" dirty="0">
                        <a:ln>
                          <a:noFill/>
                        </a:ln>
                        <a:solidFill>
                          <a:srgbClr val="000000"/>
                        </a:solidFill>
                        <a:effectLst/>
                        <a:latin typeface="Arial"/>
                        <a:ea typeface="ＭＳ Ｐゴシック" charset="0"/>
                        <a:cs typeface="Arial"/>
                      </a:endParaRPr>
                    </a:p>
                  </a:txBody>
                  <a:tcPr marL="91430" marR="91430" marT="91415" marB="91415" anchor="ctr" horzOverflow="overflow">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938">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Carbon Intensity</a:t>
                      </a:r>
                    </a:p>
                  </a:txBody>
                  <a:tcPr marL="91430" marR="91430" marT="91415" marB="91415" anchor="ctr" horzOverflow="overflow">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 GHG emissions: scope 1 &amp; 2</a:t>
                      </a:r>
                    </a:p>
                  </a:txBody>
                  <a:tcPr marL="91430" marR="91430" marT="91415" marB="91415" anchor="ctr" horzOverflow="overflow">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0938">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Water Intensity</a:t>
                      </a:r>
                    </a:p>
                  </a:txBody>
                  <a:tcPr marL="91430" marR="91430" marT="91415" marB="91415" anchor="ctr" horzOverflow="overflow">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 Water use</a:t>
                      </a:r>
                    </a:p>
                  </a:txBody>
                  <a:tcPr marL="91430" marR="91430" marT="91415" marB="91415" anchor="ctr" horzOverflow="overflow">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0938">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Waste Intensity</a:t>
                      </a:r>
                    </a:p>
                  </a:txBody>
                  <a:tcPr marL="91430" marR="91430" marT="91415" marB="91415" anchor="ctr" horzOverflow="overflow">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 Non-recycled or reused waste generated</a:t>
                      </a:r>
                    </a:p>
                  </a:txBody>
                  <a:tcPr marL="91430" marR="91430" marT="91415" marB="91415" anchor="ctr" horzOverflow="overflow">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0938">
                <a:tc>
                  <a:txBody>
                    <a:bodyPr/>
                    <a:lstStyle/>
                    <a:p>
                      <a:r>
                        <a:rPr lang="en-US" sz="1200" b="1" dirty="0">
                          <a:solidFill>
                            <a:schemeClr val="tx1"/>
                          </a:solidFill>
                          <a:latin typeface="Arial" panose="020B0604020202020204" pitchFamily="34" charset="0"/>
                          <a:cs typeface="Arial" panose="020B0604020202020204" pitchFamily="34" charset="0"/>
                        </a:rPr>
                        <a:t>Clean Air Productivity</a:t>
                      </a:r>
                      <a:r>
                        <a:rPr lang="en-US" sz="1200" b="1" baseline="0" dirty="0">
                          <a:solidFill>
                            <a:schemeClr val="tx1"/>
                          </a:solidFill>
                          <a:latin typeface="Arial" panose="020B0604020202020204" pitchFamily="34" charset="0"/>
                          <a:cs typeface="Arial" panose="020B0604020202020204" pitchFamily="34" charset="0"/>
                        </a:rPr>
                        <a:t> score</a:t>
                      </a:r>
                      <a:endParaRPr 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171450" indent="-171450">
                        <a:spcBef>
                          <a:spcPts val="600"/>
                        </a:spcBef>
                        <a:spcAft>
                          <a:spcPts val="600"/>
                        </a:spcAft>
                        <a:buFont typeface="Wingdings" panose="05000000000000000000" pitchFamily="2" charset="2"/>
                        <a:buChar char="§"/>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 VOC emissions (25%)</a:t>
                      </a:r>
                    </a:p>
                    <a:p>
                      <a:pPr marL="171450" indent="-171450">
                        <a:spcBef>
                          <a:spcPts val="600"/>
                        </a:spcBef>
                        <a:spcAft>
                          <a:spcPts val="600"/>
                        </a:spcAft>
                        <a:buFont typeface="Wingdings" panose="05000000000000000000" pitchFamily="2" charset="2"/>
                        <a:buChar char="§"/>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 </a:t>
                      </a:r>
                      <a:r>
                        <a:rPr kumimoji="0" lang="en-US" sz="1200" b="0" i="0" u="none" strike="noStrike" cap="none" normalizeH="0" baseline="0" dirty="0" err="1">
                          <a:ln>
                            <a:noFill/>
                          </a:ln>
                          <a:solidFill>
                            <a:srgbClr val="000000"/>
                          </a:solidFill>
                          <a:effectLst/>
                          <a:latin typeface="Arial"/>
                          <a:ea typeface="ＭＳ Ｐゴシック" charset="0"/>
                          <a:cs typeface="Arial"/>
                        </a:rPr>
                        <a:t>Nox</a:t>
                      </a:r>
                      <a:r>
                        <a:rPr kumimoji="0" lang="en-US" sz="1200" b="0" i="0" u="none" strike="noStrike" cap="none" normalizeH="0" baseline="0" dirty="0">
                          <a:ln>
                            <a:noFill/>
                          </a:ln>
                          <a:solidFill>
                            <a:srgbClr val="000000"/>
                          </a:solidFill>
                          <a:effectLst/>
                          <a:latin typeface="Arial"/>
                          <a:ea typeface="ＭＳ Ｐゴシック" charset="0"/>
                          <a:cs typeface="Arial"/>
                        </a:rPr>
                        <a:t> emissions (25%)</a:t>
                      </a:r>
                    </a:p>
                    <a:p>
                      <a:pPr marL="171450" indent="-171450">
                        <a:spcBef>
                          <a:spcPts val="600"/>
                        </a:spcBef>
                        <a:spcAft>
                          <a:spcPts val="600"/>
                        </a:spcAft>
                        <a:buFont typeface="Wingdings" panose="05000000000000000000" pitchFamily="2" charset="2"/>
                        <a:buChar char="§"/>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/Sox emissions (25%)</a:t>
                      </a:r>
                    </a:p>
                    <a:p>
                      <a:pPr marL="171450" indent="-171450">
                        <a:spcBef>
                          <a:spcPts val="600"/>
                        </a:spcBef>
                        <a:spcAft>
                          <a:spcPts val="600"/>
                        </a:spcAft>
                        <a:buFont typeface="Wingdings" panose="05000000000000000000" pitchFamily="2" charset="2"/>
                        <a:buChar char="§"/>
                      </a:pPr>
                      <a:r>
                        <a:rPr kumimoji="0" lang="en-US" sz="1200" b="0" i="0" u="none" strike="noStrike" cap="none" normalizeH="0" baseline="0" dirty="0">
                          <a:ln>
                            <a:noFill/>
                          </a:ln>
                          <a:solidFill>
                            <a:srgbClr val="000000"/>
                          </a:solidFill>
                          <a:effectLst/>
                          <a:latin typeface="Arial"/>
                          <a:ea typeface="ＭＳ Ｐゴシック" charset="0"/>
                          <a:cs typeface="Arial"/>
                        </a:rPr>
                        <a:t>Revenue (converted to USD using </a:t>
                      </a:r>
                      <a:r>
                        <a:rPr kumimoji="0" lang="en-US" sz="1200" b="1" i="0" u="none" strike="noStrike" cap="none" normalizeH="0" baseline="0" dirty="0">
                          <a:ln>
                            <a:noFill/>
                          </a:ln>
                          <a:solidFill>
                            <a:srgbClr val="000000"/>
                          </a:solidFill>
                          <a:effectLst/>
                          <a:latin typeface="Arial"/>
                          <a:ea typeface="ＭＳ Ｐゴシック" charset="0"/>
                          <a:cs typeface="Arial"/>
                        </a:rPr>
                        <a:t>PPP exchange rate</a:t>
                      </a:r>
                      <a:r>
                        <a:rPr kumimoji="0" lang="en-US" sz="1200" b="0" i="0" u="none" strike="noStrike" cap="none" normalizeH="0" baseline="0" dirty="0">
                          <a:ln>
                            <a:noFill/>
                          </a:ln>
                          <a:solidFill>
                            <a:srgbClr val="000000"/>
                          </a:solidFill>
                          <a:effectLst/>
                          <a:latin typeface="Arial"/>
                          <a:ea typeface="ＭＳ Ｐゴシック" charset="0"/>
                          <a:cs typeface="Arial"/>
                        </a:rPr>
                        <a:t>) / Particulate matter emissions (25%)</a:t>
                      </a:r>
                      <a:endParaRPr lang="en-US" sz="1200" dirty="0">
                        <a:solidFill>
                          <a:schemeClr val="tx1"/>
                        </a:solidFill>
                        <a:latin typeface="Arial" panose="020B0604020202020204" pitchFamily="34" charset="0"/>
                        <a:cs typeface="Arial" panose="020B0604020202020204" pitchFamily="34" charset="0"/>
                      </a:endParaRPr>
                    </a:p>
                  </a:txBody>
                  <a:tcP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 name="TextBox 2"/>
          <p:cNvSpPr txBox="1"/>
          <p:nvPr/>
        </p:nvSpPr>
        <p:spPr>
          <a:xfrm>
            <a:off x="1168464" y="5190754"/>
            <a:ext cx="7066917" cy="830997"/>
          </a:xfrm>
          <a:prstGeom prst="rect">
            <a:avLst/>
          </a:prstGeom>
          <a:noFill/>
          <a:ln w="38100">
            <a:solidFill>
              <a:srgbClr val="FF6666"/>
            </a:solidFill>
          </a:ln>
        </p:spPr>
        <p:txBody>
          <a:bodyPr wrap="square" rtlCol="0">
            <a:spAutoFit/>
          </a:bodyPr>
          <a:lstStyle/>
          <a:p>
            <a:pPr algn="ctr"/>
            <a:r>
              <a:rPr lang="en-US" sz="1600" b="1" dirty="0">
                <a:solidFill>
                  <a:srgbClr val="FF0000"/>
                </a:solidFill>
                <a:latin typeface="Arial"/>
                <a:ea typeface="ＭＳ Ｐゴシック" charset="0"/>
                <a:cs typeface="Arial"/>
              </a:rPr>
              <a:t>Companies will only be scored on the KPIs that are deemed “priority KPIs” for their respective GICS industry + the four universal KPIs (see slide 8)</a:t>
            </a:r>
          </a:p>
        </p:txBody>
      </p:sp>
    </p:spTree>
    <p:extLst>
      <p:ext uri="{BB962C8B-B14F-4D97-AF65-F5344CB8AC3E}">
        <p14:creationId xmlns:p14="http://schemas.microsoft.com/office/powerpoint/2010/main" val="162893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0"/>
          </p:nvPr>
        </p:nvSpPr>
        <p:spPr/>
        <p:txBody>
          <a:bodyPr/>
          <a:lstStyle/>
          <a:p>
            <a:fld id="{0DCF7CDC-BA1D-2645-80AB-933B26F8E332}" type="slidenum">
              <a:rPr lang="en-US" smtClean="0"/>
              <a:pPr/>
              <a:t>6</a:t>
            </a:fld>
            <a:endParaRPr lang="en-US" dirty="0"/>
          </a:p>
        </p:txBody>
      </p:sp>
      <p:sp>
        <p:nvSpPr>
          <p:cNvPr id="15" name="Title 1"/>
          <p:cNvSpPr txBox="1">
            <a:spLocks/>
          </p:cNvSpPr>
          <p:nvPr/>
        </p:nvSpPr>
        <p:spPr>
          <a:xfrm>
            <a:off x="280315" y="347170"/>
            <a:ext cx="7527925"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Financial management KPIs</a:t>
            </a:r>
          </a:p>
        </p:txBody>
      </p:sp>
      <p:graphicFrame>
        <p:nvGraphicFramePr>
          <p:cNvPr id="2" name="Table 1"/>
          <p:cNvGraphicFramePr>
            <a:graphicFrameLocks noGrp="1"/>
          </p:cNvGraphicFramePr>
          <p:nvPr>
            <p:extLst>
              <p:ext uri="{D42A27DB-BD31-4B8C-83A1-F6EECF244321}">
                <p14:modId xmlns:p14="http://schemas.microsoft.com/office/powerpoint/2010/main" val="434889722"/>
              </p:ext>
            </p:extLst>
          </p:nvPr>
        </p:nvGraphicFramePr>
        <p:xfrm>
          <a:off x="280315" y="1039905"/>
          <a:ext cx="8396338" cy="3815958"/>
        </p:xfrm>
        <a:graphic>
          <a:graphicData uri="http://schemas.openxmlformats.org/drawingml/2006/table">
            <a:tbl>
              <a:tblPr/>
              <a:tblGrid>
                <a:gridCol w="2409097">
                  <a:extLst>
                    <a:ext uri="{9D8B030D-6E8A-4147-A177-3AD203B41FA5}">
                      <a16:colId xmlns:a16="http://schemas.microsoft.com/office/drawing/2014/main" val="20000"/>
                    </a:ext>
                  </a:extLst>
                </a:gridCol>
                <a:gridCol w="5987241">
                  <a:extLst>
                    <a:ext uri="{9D8B030D-6E8A-4147-A177-3AD203B41FA5}">
                      <a16:colId xmlns:a16="http://schemas.microsoft.com/office/drawing/2014/main" val="20001"/>
                    </a:ext>
                  </a:extLst>
                </a:gridCol>
              </a:tblGrid>
              <a:tr h="513123">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KPI</a:t>
                      </a:r>
                    </a:p>
                  </a:txBody>
                  <a:tcPr marL="91430" marR="91430" marT="91415" marB="91415" anchor="b" horzOverflow="overflow">
                    <a:lnL w="1270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Methodology</a:t>
                      </a:r>
                    </a:p>
                  </a:txBody>
                  <a:tcPr marL="91430" marR="91430" marT="91415" marB="91415" anchor="b" horzOverflow="overflow">
                    <a:lnL>
                      <a:noFill/>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3123">
                <a:tc>
                  <a:txBody>
                    <a:bodyPr/>
                    <a:lstStyle/>
                    <a:p>
                      <a:pPr>
                        <a:lnSpc>
                          <a:spcPct val="115000"/>
                        </a:lnSpc>
                        <a:spcAft>
                          <a:spcPts val="0"/>
                        </a:spcAft>
                      </a:pPr>
                      <a:r>
                        <a:rPr lang="en-US" sz="1200" b="1" dirty="0">
                          <a:solidFill>
                            <a:srgbClr val="000000"/>
                          </a:solidFill>
                          <a:effectLst/>
                          <a:latin typeface="Arial"/>
                          <a:ea typeface="Times New Roman"/>
                          <a:cs typeface="Arial"/>
                        </a:rPr>
                        <a:t>Innovation Capacity</a:t>
                      </a:r>
                      <a:endParaRPr lang="en-US" sz="1200" dirty="0">
                        <a:effectLst/>
                        <a:latin typeface="Arial"/>
                        <a:ea typeface="ＭＳ Ｐゴシック"/>
                        <a:cs typeface="Arial"/>
                      </a:endParaRPr>
                    </a:p>
                  </a:txBody>
                  <a:tcPr marL="68580" marR="68580" marT="0" marB="0"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R&amp;D expenses / revenue – three year trailing </a:t>
                      </a:r>
                      <a:endParaRPr lang="en-US" sz="1200" dirty="0">
                        <a:effectLst/>
                        <a:latin typeface="Arial"/>
                        <a:ea typeface="ＭＳ Ｐゴシック"/>
                        <a:cs typeface="Arial"/>
                      </a:endParaRPr>
                    </a:p>
                  </a:txBody>
                  <a:tcPr marL="68580" marR="68580" marT="0" marB="0"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0712">
                <a:tc>
                  <a:txBody>
                    <a:bodyPr/>
                    <a:lstStyle/>
                    <a:p>
                      <a:pPr>
                        <a:lnSpc>
                          <a:spcPct val="115000"/>
                        </a:lnSpc>
                        <a:spcAft>
                          <a:spcPts val="0"/>
                        </a:spcAft>
                      </a:pPr>
                      <a:r>
                        <a:rPr lang="en-US" sz="1200" b="1" dirty="0">
                          <a:solidFill>
                            <a:srgbClr val="000000"/>
                          </a:solidFill>
                          <a:effectLst/>
                          <a:latin typeface="Arial"/>
                          <a:ea typeface="Times New Roman"/>
                          <a:cs typeface="Arial"/>
                        </a:rPr>
                        <a:t>Percentage Tax Paid</a:t>
                      </a:r>
                      <a:endParaRPr lang="en-US" sz="1200" dirty="0">
                        <a:effectLst/>
                        <a:latin typeface="Arial"/>
                        <a:ea typeface="ＭＳ Ｐゴシック"/>
                        <a:cs typeface="Arial"/>
                      </a:endParaRPr>
                    </a:p>
                  </a:txBody>
                  <a:tcPr marL="68580" marR="68580" marT="0" marB="0"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200" dirty="0">
                          <a:solidFill>
                            <a:schemeClr val="tx1"/>
                          </a:solidFill>
                          <a:effectLst/>
                          <a:latin typeface="Arial"/>
                          <a:ea typeface="Times New Roman"/>
                          <a:cs typeface="Arial"/>
                        </a:rPr>
                        <a:t>Cash tax amount</a:t>
                      </a:r>
                      <a:r>
                        <a:rPr lang="en-US" sz="1200" baseline="0" dirty="0">
                          <a:solidFill>
                            <a:schemeClr val="tx1"/>
                          </a:solidFill>
                          <a:effectLst/>
                          <a:latin typeface="Arial"/>
                          <a:ea typeface="Times New Roman"/>
                          <a:cs typeface="Arial"/>
                        </a:rPr>
                        <a:t> paid</a:t>
                      </a:r>
                      <a:r>
                        <a:rPr lang="en-US" sz="1200" dirty="0">
                          <a:solidFill>
                            <a:schemeClr val="tx1"/>
                          </a:solidFill>
                          <a:effectLst/>
                          <a:latin typeface="Arial"/>
                          <a:ea typeface="Times New Roman"/>
                          <a:cs typeface="Arial"/>
                        </a:rPr>
                        <a:t>  / EBITDA </a:t>
                      </a:r>
                      <a:r>
                        <a:rPr lang="en-US" sz="1200" baseline="0" dirty="0">
                          <a:solidFill>
                            <a:schemeClr val="tx1"/>
                          </a:solidFill>
                          <a:effectLst/>
                          <a:latin typeface="Arial"/>
                          <a:ea typeface="Times New Roman"/>
                          <a:cs typeface="Arial"/>
                        </a:rPr>
                        <a:t>– four year trailing</a:t>
                      </a:r>
                      <a:endParaRPr lang="en-US" sz="1200" dirty="0">
                        <a:solidFill>
                          <a:schemeClr val="tx1"/>
                        </a:solidFill>
                        <a:effectLst/>
                        <a:latin typeface="Arial"/>
                        <a:ea typeface="ＭＳ Ｐゴシック"/>
                        <a:cs typeface="Arial"/>
                      </a:endParaRPr>
                    </a:p>
                  </a:txBody>
                  <a:tcPr marL="68580" marR="68580" marT="0" marB="0"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0712">
                <a:tc>
                  <a:txBody>
                    <a:bodyPr/>
                    <a:lstStyle/>
                    <a:p>
                      <a:pPr>
                        <a:lnSpc>
                          <a:spcPct val="115000"/>
                        </a:lnSpc>
                        <a:spcAft>
                          <a:spcPts val="0"/>
                        </a:spcAft>
                      </a:pPr>
                      <a:r>
                        <a:rPr lang="en-US" sz="1200" b="1" dirty="0">
                          <a:solidFill>
                            <a:srgbClr val="000000"/>
                          </a:solidFill>
                          <a:effectLst/>
                          <a:latin typeface="Arial"/>
                          <a:ea typeface="Times New Roman"/>
                          <a:cs typeface="Arial"/>
                        </a:rPr>
                        <a:t>CEO-Average Employee</a:t>
                      </a:r>
                      <a:r>
                        <a:rPr lang="en-US" sz="1200" b="1" baseline="0" dirty="0">
                          <a:solidFill>
                            <a:srgbClr val="000000"/>
                          </a:solidFill>
                          <a:effectLst/>
                          <a:latin typeface="Arial"/>
                          <a:ea typeface="Times New Roman"/>
                          <a:cs typeface="Arial"/>
                        </a:rPr>
                        <a:t> </a:t>
                      </a:r>
                      <a:r>
                        <a:rPr lang="en-US" sz="1200" b="1" dirty="0">
                          <a:solidFill>
                            <a:srgbClr val="000000"/>
                          </a:solidFill>
                          <a:effectLst/>
                          <a:latin typeface="Arial"/>
                          <a:ea typeface="Times New Roman"/>
                          <a:cs typeface="Arial"/>
                        </a:rPr>
                        <a:t>Pay</a:t>
                      </a:r>
                      <a:endParaRPr lang="en-US" sz="1200" dirty="0">
                        <a:effectLst/>
                        <a:latin typeface="Arial"/>
                        <a:ea typeface="ＭＳ Ｐゴシック"/>
                        <a:cs typeface="Arial"/>
                      </a:endParaRPr>
                    </a:p>
                  </a:txBody>
                  <a:tcPr marL="68580" marR="68580" marT="0" marB="0"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CEO compensation / average employee compensation</a:t>
                      </a:r>
                      <a:endParaRPr lang="en-US" sz="1200" dirty="0">
                        <a:effectLst/>
                        <a:latin typeface="Arial"/>
                        <a:ea typeface="ＭＳ Ｐゴシック"/>
                        <a:cs typeface="Arial"/>
                      </a:endParaRPr>
                    </a:p>
                  </a:txBody>
                  <a:tcPr marL="68580" marR="68580" marT="0" marB="0"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4144">
                <a:tc>
                  <a:txBody>
                    <a:bodyPr/>
                    <a:lstStyle/>
                    <a:p>
                      <a:pPr>
                        <a:lnSpc>
                          <a:spcPct val="115000"/>
                        </a:lnSpc>
                        <a:spcAft>
                          <a:spcPts val="0"/>
                        </a:spcAft>
                      </a:pPr>
                      <a:r>
                        <a:rPr lang="en-US" sz="1200" b="1" dirty="0">
                          <a:effectLst/>
                          <a:latin typeface="Arial"/>
                          <a:ea typeface="ＭＳ Ｐゴシック"/>
                          <a:cs typeface="Arial"/>
                        </a:rPr>
                        <a:t>Pension</a:t>
                      </a:r>
                      <a:r>
                        <a:rPr lang="en-US" sz="1200" b="1" baseline="0" dirty="0">
                          <a:effectLst/>
                          <a:latin typeface="Arial"/>
                          <a:ea typeface="ＭＳ Ｐゴシック"/>
                          <a:cs typeface="Arial"/>
                        </a:rPr>
                        <a:t> Fund Status</a:t>
                      </a:r>
                      <a:endParaRPr lang="en-US" sz="1200" b="1" dirty="0">
                        <a:effectLst/>
                        <a:latin typeface="Arial"/>
                        <a:ea typeface="ＭＳ Ｐゴシック"/>
                        <a:cs typeface="Arial"/>
                      </a:endParaRPr>
                    </a:p>
                  </a:txBody>
                  <a:tcPr marL="68579" marR="68579" marT="46811" marB="46811"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chemeClr val="tx1"/>
                          </a:solidFill>
                          <a:effectLst/>
                          <a:latin typeface="Arial"/>
                          <a:ea typeface="Times New Roman"/>
                          <a:cs typeface="Arial"/>
                        </a:rPr>
                        <a:t>75% (total DB and DC employer contributions/ FTE employees percentile-ranked against peers) +  1/4(fair value of DB plan assets/FTE employees percentile-ranked  - (1-(fair value of DB plan assets/liability percentile-ranked) ))</a:t>
                      </a:r>
                      <a:endParaRPr lang="en-US" sz="1200" dirty="0">
                        <a:solidFill>
                          <a:schemeClr val="tx1"/>
                        </a:solidFill>
                        <a:effectLst/>
                        <a:latin typeface="Arial"/>
                        <a:ea typeface="ＭＳ Ｐゴシック"/>
                        <a:cs typeface="Arial"/>
                      </a:endParaRPr>
                    </a:p>
                  </a:txBody>
                  <a:tcPr marL="68580" marR="68580" marT="0" marB="0"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74144">
                <a:tc>
                  <a:txBody>
                    <a:bodyPr/>
                    <a:lstStyle/>
                    <a:p>
                      <a:r>
                        <a:rPr lang="en-US" sz="1200" b="1" dirty="0">
                          <a:solidFill>
                            <a:schemeClr val="tx1"/>
                          </a:solidFill>
                          <a:latin typeface="Arial" panose="020B0604020202020204" pitchFamily="34" charset="0"/>
                          <a:cs typeface="Arial" panose="020B0604020202020204" pitchFamily="34" charset="0"/>
                        </a:rPr>
                        <a:t>Supplier score</a:t>
                      </a:r>
                    </a:p>
                  </a:txBody>
                  <a:tcP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171450" indent="-171450">
                        <a:buFont typeface="Wingdings" panose="05000000000000000000" pitchFamily="2" charset="2"/>
                        <a:buChar char="§"/>
                      </a:pPr>
                      <a:r>
                        <a:rPr lang="en-US" sz="1200" dirty="0">
                          <a:solidFill>
                            <a:schemeClr val="tx1"/>
                          </a:solidFill>
                          <a:latin typeface="Arial" panose="020B0604020202020204" pitchFamily="34" charset="0"/>
                          <a:cs typeface="Arial" panose="020B0604020202020204" pitchFamily="34" charset="0"/>
                        </a:rPr>
                        <a:t>The company’s largest supplier as determined by Bloomberg</a:t>
                      </a:r>
                    </a:p>
                    <a:p>
                      <a:pPr marL="171450" indent="-171450">
                        <a:buFont typeface="Wingdings" panose="05000000000000000000" pitchFamily="2" charset="2"/>
                        <a:buChar char="§"/>
                      </a:pPr>
                      <a:r>
                        <a:rPr lang="en-US" sz="1200" baseline="0" dirty="0">
                          <a:solidFill>
                            <a:schemeClr val="tx1"/>
                          </a:solidFill>
                          <a:latin typeface="Arial" panose="020B0604020202020204" pitchFamily="34" charset="0"/>
                          <a:cs typeface="Arial" panose="020B0604020202020204" pitchFamily="34" charset="0"/>
                        </a:rPr>
                        <a:t>Largest supplier scored using this same rating methodology for the 2018 Global 100 excluding the “Supplier score” KPI.</a:t>
                      </a:r>
                    </a:p>
                    <a:p>
                      <a:pPr marL="171450" indent="-171450">
                        <a:buFont typeface="Wingdings" panose="05000000000000000000" pitchFamily="2" charset="2"/>
                        <a:buChar char="§"/>
                      </a:pPr>
                      <a:r>
                        <a:rPr lang="en-US" sz="1200" baseline="0" dirty="0">
                          <a:solidFill>
                            <a:schemeClr val="tx1"/>
                          </a:solidFill>
                          <a:latin typeface="Arial" panose="020B0604020202020204" pitchFamily="34" charset="0"/>
                          <a:cs typeface="Arial" panose="020B0604020202020204" pitchFamily="34" charset="0"/>
                        </a:rPr>
                        <a:t>Primary data source: Bloomberg, </a:t>
                      </a:r>
                      <a:r>
                        <a:rPr lang="en-US" sz="1200" baseline="0" dirty="0" err="1">
                          <a:solidFill>
                            <a:schemeClr val="tx1"/>
                          </a:solidFill>
                          <a:latin typeface="Arial" panose="020B0604020202020204" pitchFamily="34" charset="0"/>
                          <a:cs typeface="Arial" panose="020B0604020202020204" pitchFamily="34" charset="0"/>
                        </a:rPr>
                        <a:t>FactSet</a:t>
                      </a:r>
                      <a:r>
                        <a:rPr lang="en-US" sz="1200" baseline="0" dirty="0">
                          <a:solidFill>
                            <a:schemeClr val="tx1"/>
                          </a:solidFill>
                          <a:latin typeface="Arial" panose="020B0604020202020204" pitchFamily="34" charset="0"/>
                          <a:cs typeface="Arial" panose="020B0604020202020204" pitchFamily="34" charset="0"/>
                        </a:rPr>
                        <a:t>, Thomson Reuters </a:t>
                      </a:r>
                      <a:r>
                        <a:rPr lang="en-US" sz="1200" baseline="0" dirty="0" err="1">
                          <a:solidFill>
                            <a:schemeClr val="tx1"/>
                          </a:solidFill>
                          <a:latin typeface="Arial" panose="020B0604020202020204" pitchFamily="34" charset="0"/>
                          <a:cs typeface="Arial" panose="020B0604020202020204" pitchFamily="34" charset="0"/>
                        </a:rPr>
                        <a:t>Eikon</a:t>
                      </a:r>
                      <a:r>
                        <a:rPr lang="en-US" sz="1200" baseline="0" dirty="0">
                          <a:solidFill>
                            <a:schemeClr val="tx1"/>
                          </a:solidFill>
                          <a:latin typeface="Arial" panose="020B0604020202020204" pitchFamily="34" charset="0"/>
                          <a:cs typeface="Arial" panose="020B0604020202020204" pitchFamily="34" charset="0"/>
                        </a:rPr>
                        <a:t> and CDP</a:t>
                      </a:r>
                      <a:endParaRPr lang="en-US" sz="1200" dirty="0">
                        <a:solidFill>
                          <a:schemeClr val="tx1"/>
                        </a:solidFill>
                        <a:latin typeface="Arial" panose="020B0604020202020204" pitchFamily="34" charset="0"/>
                        <a:cs typeface="Arial" panose="020B0604020202020204" pitchFamily="34" charset="0"/>
                      </a:endParaRPr>
                    </a:p>
                  </a:txBody>
                  <a:tcP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 name="TextBox 2"/>
          <p:cNvSpPr txBox="1"/>
          <p:nvPr/>
        </p:nvSpPr>
        <p:spPr>
          <a:xfrm>
            <a:off x="1274989" y="4979583"/>
            <a:ext cx="6888674" cy="830997"/>
          </a:xfrm>
          <a:prstGeom prst="rect">
            <a:avLst/>
          </a:prstGeom>
          <a:noFill/>
          <a:ln w="38100">
            <a:solidFill>
              <a:srgbClr val="FF6666"/>
            </a:solidFill>
          </a:ln>
        </p:spPr>
        <p:txBody>
          <a:bodyPr wrap="square" rtlCol="0">
            <a:spAutoFit/>
          </a:bodyPr>
          <a:lstStyle/>
          <a:p>
            <a:pPr algn="ctr"/>
            <a:r>
              <a:rPr lang="en-US" sz="1600" b="1" dirty="0">
                <a:solidFill>
                  <a:srgbClr val="FF0000"/>
                </a:solidFill>
                <a:latin typeface="Arial"/>
                <a:ea typeface="ＭＳ Ｐゴシック" charset="0"/>
                <a:cs typeface="Arial"/>
              </a:rPr>
              <a:t>Companies will only be scored on the KPIs that are deemed “</a:t>
            </a:r>
            <a:r>
              <a:rPr lang="en-US" sz="1600" b="1" i="1" u="sng" dirty="0">
                <a:solidFill>
                  <a:srgbClr val="FF0000"/>
                </a:solidFill>
                <a:latin typeface="Arial"/>
                <a:ea typeface="ＭＳ Ｐゴシック" charset="0"/>
                <a:cs typeface="Arial"/>
              </a:rPr>
              <a:t>priority KPIs</a:t>
            </a:r>
            <a:r>
              <a:rPr lang="en-US" sz="1600" b="1" dirty="0">
                <a:solidFill>
                  <a:srgbClr val="FF0000"/>
                </a:solidFill>
                <a:latin typeface="Arial"/>
                <a:ea typeface="ＭＳ Ｐゴシック" charset="0"/>
                <a:cs typeface="Arial"/>
              </a:rPr>
              <a:t>” for their respective GICS industry + the four universal KPIs (see slide 8)</a:t>
            </a:r>
          </a:p>
        </p:txBody>
      </p:sp>
    </p:spTree>
    <p:extLst>
      <p:ext uri="{BB962C8B-B14F-4D97-AF65-F5344CB8AC3E}">
        <p14:creationId xmlns:p14="http://schemas.microsoft.com/office/powerpoint/2010/main" val="175424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0"/>
          </p:nvPr>
        </p:nvSpPr>
        <p:spPr/>
        <p:txBody>
          <a:bodyPr/>
          <a:lstStyle/>
          <a:p>
            <a:fld id="{0DCF7CDC-BA1D-2645-80AB-933B26F8E332}" type="slidenum">
              <a:rPr lang="en-US" smtClean="0"/>
              <a:pPr/>
              <a:t>7</a:t>
            </a:fld>
            <a:endParaRPr lang="en-US" dirty="0"/>
          </a:p>
        </p:txBody>
      </p:sp>
      <p:sp>
        <p:nvSpPr>
          <p:cNvPr id="15" name="Title 1"/>
          <p:cNvSpPr txBox="1">
            <a:spLocks/>
          </p:cNvSpPr>
          <p:nvPr/>
        </p:nvSpPr>
        <p:spPr>
          <a:xfrm>
            <a:off x="280315" y="347170"/>
            <a:ext cx="7527925"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Employee management KPIs</a:t>
            </a:r>
          </a:p>
        </p:txBody>
      </p:sp>
      <p:graphicFrame>
        <p:nvGraphicFramePr>
          <p:cNvPr id="2" name="Table 1"/>
          <p:cNvGraphicFramePr>
            <a:graphicFrameLocks noGrp="1"/>
          </p:cNvGraphicFramePr>
          <p:nvPr>
            <p:extLst>
              <p:ext uri="{D42A27DB-BD31-4B8C-83A1-F6EECF244321}">
                <p14:modId xmlns:p14="http://schemas.microsoft.com/office/powerpoint/2010/main" val="2637745114"/>
              </p:ext>
            </p:extLst>
          </p:nvPr>
        </p:nvGraphicFramePr>
        <p:xfrm>
          <a:off x="280315" y="1013012"/>
          <a:ext cx="8396338" cy="3270335"/>
        </p:xfrm>
        <a:graphic>
          <a:graphicData uri="http://schemas.openxmlformats.org/drawingml/2006/table">
            <a:tbl>
              <a:tblPr/>
              <a:tblGrid>
                <a:gridCol w="2766942">
                  <a:extLst>
                    <a:ext uri="{9D8B030D-6E8A-4147-A177-3AD203B41FA5}">
                      <a16:colId xmlns:a16="http://schemas.microsoft.com/office/drawing/2014/main" val="20000"/>
                    </a:ext>
                  </a:extLst>
                </a:gridCol>
                <a:gridCol w="5629396">
                  <a:extLst>
                    <a:ext uri="{9D8B030D-6E8A-4147-A177-3AD203B41FA5}">
                      <a16:colId xmlns:a16="http://schemas.microsoft.com/office/drawing/2014/main" val="20001"/>
                    </a:ext>
                  </a:extLst>
                </a:gridCol>
              </a:tblGrid>
              <a:tr h="603232">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KPI</a:t>
                      </a:r>
                    </a:p>
                  </a:txBody>
                  <a:tcPr marL="91430" marR="91430" marT="91415" marB="91415" anchor="b" horzOverflow="overflow">
                    <a:lnL w="1270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Methodology</a:t>
                      </a:r>
                    </a:p>
                  </a:txBody>
                  <a:tcPr marL="91430" marR="91430" marT="91415" marB="91415" anchor="b" horzOverflow="overflow">
                    <a:lnL>
                      <a:noFill/>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3232">
                <a:tc>
                  <a:txBody>
                    <a:bodyPr/>
                    <a:lstStyle/>
                    <a:p>
                      <a:pPr>
                        <a:lnSpc>
                          <a:spcPct val="115000"/>
                        </a:lnSpc>
                        <a:spcAft>
                          <a:spcPts val="0"/>
                        </a:spcAft>
                      </a:pPr>
                      <a:r>
                        <a:rPr lang="en-US" sz="1200" b="1" dirty="0">
                          <a:solidFill>
                            <a:srgbClr val="000000"/>
                          </a:solidFill>
                          <a:effectLst/>
                          <a:latin typeface="Arial"/>
                          <a:ea typeface="Times New Roman"/>
                          <a:cs typeface="Arial"/>
                        </a:rPr>
                        <a:t>Safety Performance</a:t>
                      </a:r>
                      <a:endParaRPr lang="en-US" sz="1200" dirty="0">
                        <a:effectLst/>
                        <a:latin typeface="Arial"/>
                        <a:ea typeface="ＭＳ Ｐゴシック"/>
                        <a:cs typeface="Arial"/>
                      </a:endParaRPr>
                    </a:p>
                  </a:txBody>
                  <a:tcPr marL="68579" marR="68579" marT="46811" marB="46811"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(1) Fatalities, and (2) lost time incidents  rate</a:t>
                      </a:r>
                      <a:endParaRPr lang="en-US" sz="1200" dirty="0">
                        <a:effectLst/>
                        <a:latin typeface="Arial"/>
                        <a:ea typeface="ＭＳ Ｐゴシック"/>
                        <a:cs typeface="Arial"/>
                      </a:endParaRPr>
                    </a:p>
                  </a:txBody>
                  <a:tcPr marL="68579" marR="68579" marT="46811" marB="46811"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4594">
                <a:tc>
                  <a:txBody>
                    <a:bodyPr/>
                    <a:lstStyle/>
                    <a:p>
                      <a:pPr>
                        <a:lnSpc>
                          <a:spcPct val="115000"/>
                        </a:lnSpc>
                        <a:spcAft>
                          <a:spcPts val="0"/>
                        </a:spcAft>
                      </a:pPr>
                      <a:r>
                        <a:rPr lang="en-US" sz="1200" b="1" dirty="0">
                          <a:solidFill>
                            <a:srgbClr val="000000"/>
                          </a:solidFill>
                          <a:effectLst/>
                          <a:latin typeface="Arial"/>
                          <a:ea typeface="Times New Roman"/>
                          <a:cs typeface="Arial"/>
                        </a:rPr>
                        <a:t>Employee Turnover</a:t>
                      </a:r>
                      <a:endParaRPr lang="en-US" sz="1200" dirty="0">
                        <a:effectLst/>
                        <a:latin typeface="Arial"/>
                        <a:ea typeface="ＭＳ Ｐゴシック"/>
                        <a:cs typeface="Arial"/>
                      </a:endParaRPr>
                    </a:p>
                  </a:txBody>
                  <a:tcPr marL="68579" marR="68579" marT="46811" marB="46811"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Number of departures / average total employees</a:t>
                      </a:r>
                      <a:endParaRPr lang="en-US" sz="1200" dirty="0">
                        <a:effectLst/>
                        <a:latin typeface="Arial"/>
                        <a:ea typeface="ＭＳ Ｐゴシック"/>
                        <a:cs typeface="Arial"/>
                      </a:endParaRPr>
                    </a:p>
                  </a:txBody>
                  <a:tcPr marL="68579" marR="68579" marT="46811" marB="46811"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1294">
                <a:tc>
                  <a:txBody>
                    <a:bodyPr/>
                    <a:lstStyle/>
                    <a:p>
                      <a:pPr>
                        <a:lnSpc>
                          <a:spcPct val="115000"/>
                        </a:lnSpc>
                        <a:spcAft>
                          <a:spcPts val="0"/>
                        </a:spcAft>
                      </a:pPr>
                      <a:r>
                        <a:rPr lang="en-US" sz="1200" b="1" dirty="0">
                          <a:solidFill>
                            <a:srgbClr val="000000"/>
                          </a:solidFill>
                          <a:effectLst/>
                          <a:latin typeface="Arial"/>
                          <a:ea typeface="Times New Roman"/>
                          <a:cs typeface="Arial"/>
                        </a:rPr>
                        <a:t>Leadership Diversity</a:t>
                      </a:r>
                      <a:endParaRPr lang="en-US" sz="1200" dirty="0">
                        <a:effectLst/>
                        <a:latin typeface="Arial"/>
                        <a:ea typeface="ＭＳ Ｐゴシック"/>
                        <a:cs typeface="Arial"/>
                      </a:endParaRPr>
                    </a:p>
                  </a:txBody>
                  <a:tcPr marL="68579" marR="68579" marT="46811" marB="46811"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228600" marR="0" indent="-228600" algn="l" defTabSz="457200" rtl="0" eaLnBrk="1" fontAlgn="auto" latinLnBrk="0" hangingPunct="1">
                        <a:lnSpc>
                          <a:spcPct val="115000"/>
                        </a:lnSpc>
                        <a:spcBef>
                          <a:spcPts val="0"/>
                        </a:spcBef>
                        <a:spcAft>
                          <a:spcPts val="0"/>
                        </a:spcAft>
                        <a:buClrTx/>
                        <a:buSzTx/>
                        <a:buFontTx/>
                        <a:buAutoNum type="arabicParenBoth"/>
                        <a:tabLst/>
                        <a:defRPr/>
                      </a:pPr>
                      <a:r>
                        <a:rPr lang="en-US" sz="1200" dirty="0">
                          <a:solidFill>
                            <a:srgbClr val="000000"/>
                          </a:solidFill>
                          <a:effectLst/>
                          <a:latin typeface="Arial"/>
                          <a:ea typeface="Times New Roman"/>
                          <a:cs typeface="Arial"/>
                        </a:rPr>
                        <a:t>Female representation on board of directors, and</a:t>
                      </a:r>
                    </a:p>
                    <a:p>
                      <a:pPr marL="228600" marR="0" indent="-228600" algn="l" defTabSz="457200" rtl="0" eaLnBrk="1" fontAlgn="auto" latinLnBrk="0" hangingPunct="1">
                        <a:lnSpc>
                          <a:spcPct val="115000"/>
                        </a:lnSpc>
                        <a:spcBef>
                          <a:spcPts val="0"/>
                        </a:spcBef>
                        <a:spcAft>
                          <a:spcPts val="0"/>
                        </a:spcAft>
                        <a:buClrTx/>
                        <a:buSzTx/>
                        <a:buFontTx/>
                        <a:buAutoNum type="arabicParenBoth"/>
                        <a:tabLst/>
                        <a:defRPr/>
                      </a:pPr>
                      <a:r>
                        <a:rPr lang="en-US" sz="1200" dirty="0">
                          <a:solidFill>
                            <a:srgbClr val="000000"/>
                          </a:solidFill>
                          <a:effectLst/>
                          <a:latin typeface="Arial"/>
                          <a:ea typeface="Times New Roman"/>
                          <a:cs typeface="Arial"/>
                        </a:rPr>
                        <a:t>Female representation in executive management team </a:t>
                      </a:r>
                    </a:p>
                    <a:p>
                      <a:pPr marL="0" marR="0" indent="0" algn="l" defTabSz="457200" rtl="0" eaLnBrk="1" fontAlgn="auto" latinLnBrk="0" hangingPunct="1">
                        <a:lnSpc>
                          <a:spcPct val="115000"/>
                        </a:lnSpc>
                        <a:spcBef>
                          <a:spcPts val="0"/>
                        </a:spcBef>
                        <a:spcAft>
                          <a:spcPts val="0"/>
                        </a:spcAft>
                        <a:buClrTx/>
                        <a:buSzTx/>
                        <a:buFontTx/>
                        <a:buNone/>
                        <a:tabLst/>
                        <a:defRPr/>
                      </a:pPr>
                      <a:endParaRPr lang="en-US" sz="1200" dirty="0">
                        <a:solidFill>
                          <a:srgbClr val="000000"/>
                        </a:solidFill>
                        <a:effectLst/>
                        <a:latin typeface="Arial"/>
                        <a:ea typeface="Times New Roman"/>
                        <a:cs typeface="Arial"/>
                      </a:endParaRPr>
                    </a:p>
                    <a:p>
                      <a:pPr marL="0" marR="0" indent="0" algn="l" defTabSz="457200" rtl="0" eaLnBrk="1" fontAlgn="auto" latinLnBrk="0" hangingPunct="1">
                        <a:lnSpc>
                          <a:spcPct val="115000"/>
                        </a:lnSpc>
                        <a:spcBef>
                          <a:spcPts val="0"/>
                        </a:spcBef>
                        <a:spcAft>
                          <a:spcPts val="0"/>
                        </a:spcAft>
                        <a:buClrTx/>
                        <a:buSzTx/>
                        <a:buFontTx/>
                        <a:buNone/>
                        <a:tabLst/>
                        <a:defRPr/>
                      </a:pPr>
                      <a:r>
                        <a:rPr lang="en-US" sz="1200" dirty="0">
                          <a:solidFill>
                            <a:srgbClr val="000000"/>
                          </a:solidFill>
                          <a:effectLst/>
                          <a:latin typeface="Arial"/>
                          <a:ea typeface="Times New Roman"/>
                          <a:cs typeface="Arial"/>
                        </a:rPr>
                        <a:t>(</a:t>
                      </a:r>
                      <a:r>
                        <a:rPr lang="en-US" sz="1200" dirty="0">
                          <a:solidFill>
                            <a:schemeClr val="tx1"/>
                          </a:solidFill>
                          <a:effectLst/>
                          <a:latin typeface="Arial"/>
                          <a:ea typeface="Times New Roman"/>
                          <a:cs typeface="Arial"/>
                        </a:rPr>
                        <a:t>compared against same</a:t>
                      </a:r>
                      <a:r>
                        <a:rPr lang="en-US" sz="1200" baseline="0" dirty="0">
                          <a:solidFill>
                            <a:schemeClr val="tx1"/>
                          </a:solidFill>
                          <a:effectLst/>
                          <a:latin typeface="Arial"/>
                          <a:ea typeface="Times New Roman"/>
                          <a:cs typeface="Arial"/>
                        </a:rPr>
                        <a:t> industry peers only, but against </a:t>
                      </a:r>
                      <a:r>
                        <a:rPr lang="en-US" sz="1200" b="0" baseline="0" dirty="0">
                          <a:solidFill>
                            <a:schemeClr val="tx1"/>
                          </a:solidFill>
                          <a:effectLst/>
                          <a:latin typeface="Arial"/>
                          <a:ea typeface="Times New Roman"/>
                          <a:cs typeface="Arial"/>
                        </a:rPr>
                        <a:t>all companies in the universe)</a:t>
                      </a:r>
                      <a:r>
                        <a:rPr lang="en-US" sz="1200" b="1" dirty="0">
                          <a:solidFill>
                            <a:schemeClr val="tx1"/>
                          </a:solidFill>
                          <a:effectLst/>
                          <a:latin typeface="Arial"/>
                          <a:ea typeface="Times New Roman"/>
                          <a:cs typeface="Arial"/>
                        </a:rPr>
                        <a:t>   </a:t>
                      </a:r>
                      <a:endParaRPr lang="en-US" sz="1200" b="1" dirty="0">
                        <a:solidFill>
                          <a:schemeClr val="tx1"/>
                        </a:solidFill>
                        <a:effectLst/>
                        <a:latin typeface="Arial"/>
                        <a:ea typeface="ＭＳ Ｐゴシック"/>
                        <a:cs typeface="Arial"/>
                      </a:endParaRPr>
                    </a:p>
                  </a:txBody>
                  <a:tcPr marL="68580" marR="68580" marT="0" marB="0"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7717">
                <a:tc>
                  <a:txBody>
                    <a:bodyPr/>
                    <a:lstStyle/>
                    <a:p>
                      <a:pPr>
                        <a:lnSpc>
                          <a:spcPct val="115000"/>
                        </a:lnSpc>
                        <a:spcAft>
                          <a:spcPts val="0"/>
                        </a:spcAft>
                      </a:pPr>
                      <a:r>
                        <a:rPr lang="en-US" sz="1200" b="1" dirty="0">
                          <a:solidFill>
                            <a:srgbClr val="000000"/>
                          </a:solidFill>
                          <a:effectLst/>
                          <a:latin typeface="Arial"/>
                          <a:ea typeface="Times New Roman"/>
                          <a:cs typeface="Arial"/>
                        </a:rPr>
                        <a:t>Sustainability Pay Link</a:t>
                      </a:r>
                      <a:endParaRPr lang="en-US" sz="1200" dirty="0">
                        <a:effectLst/>
                        <a:latin typeface="Arial"/>
                        <a:ea typeface="ＭＳ Ｐゴシック"/>
                        <a:cs typeface="Arial"/>
                      </a:endParaRPr>
                    </a:p>
                  </a:txBody>
                  <a:tcPr marL="68579" marR="68579" marT="46811" marB="46811" anchor="ctr">
                    <a:lnL w="12700" cap="flat" cmpd="sng" algn="ctr">
                      <a:solidFill>
                        <a:schemeClr val="bg1">
                          <a:lumMod val="85000"/>
                        </a:schemeClr>
                      </a:solidFill>
                      <a:prstDash val="solid"/>
                      <a:round/>
                      <a:headEnd type="none" w="med" len="med"/>
                      <a:tailEnd type="none" w="med" len="med"/>
                    </a:lnL>
                    <a:lnR>
                      <a:noFill/>
                    </a:lnR>
                    <a:lnT w="12700" cap="flat" cmpd="sng" algn="ctr">
                      <a:solidFill>
                        <a:srgbClr val="EAEAEA"/>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CA" sz="1200" dirty="0">
                          <a:solidFill>
                            <a:srgbClr val="000000"/>
                          </a:solidFill>
                          <a:effectLst/>
                          <a:latin typeface="Arial"/>
                          <a:ea typeface="Times New Roman"/>
                          <a:cs typeface="Arial"/>
                        </a:rPr>
                        <a:t>Mechanisms that link senior executive pay to sustainability targets</a:t>
                      </a:r>
                      <a:endParaRPr lang="en-US" sz="1200" dirty="0">
                        <a:effectLst/>
                        <a:latin typeface="Arial"/>
                        <a:ea typeface="ＭＳ Ｐゴシック"/>
                        <a:cs typeface="Arial"/>
                      </a:endParaRPr>
                    </a:p>
                  </a:txBody>
                  <a:tcPr marL="68580" marR="68580" marT="0" marB="0" anchor="ctr">
                    <a:lnL>
                      <a:noFill/>
                    </a:lnL>
                    <a:lnR w="12700" cap="flat" cmpd="sng" algn="ctr">
                      <a:solidFill>
                        <a:schemeClr val="bg1">
                          <a:lumMod val="85000"/>
                        </a:schemeClr>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TextBox 2"/>
          <p:cNvSpPr txBox="1"/>
          <p:nvPr/>
        </p:nvSpPr>
        <p:spPr>
          <a:xfrm>
            <a:off x="1032802" y="4500351"/>
            <a:ext cx="7203056" cy="830997"/>
          </a:xfrm>
          <a:prstGeom prst="rect">
            <a:avLst/>
          </a:prstGeom>
          <a:noFill/>
          <a:ln w="38100">
            <a:solidFill>
              <a:srgbClr val="FF6666"/>
            </a:solidFill>
          </a:ln>
        </p:spPr>
        <p:txBody>
          <a:bodyPr wrap="square" rtlCol="0">
            <a:spAutoFit/>
          </a:bodyPr>
          <a:lstStyle/>
          <a:p>
            <a:pPr algn="ctr"/>
            <a:r>
              <a:rPr lang="en-US" sz="1600" b="1" dirty="0">
                <a:solidFill>
                  <a:srgbClr val="FF0000"/>
                </a:solidFill>
                <a:latin typeface="Arial"/>
                <a:ea typeface="ＭＳ Ｐゴシック" charset="0"/>
                <a:cs typeface="Arial"/>
              </a:rPr>
              <a:t>Companies will only be scored on the KPIs that are deemed “</a:t>
            </a:r>
            <a:r>
              <a:rPr lang="en-US" sz="1600" b="1" i="1" u="sng" dirty="0">
                <a:solidFill>
                  <a:srgbClr val="FF0000"/>
                </a:solidFill>
                <a:latin typeface="Arial"/>
                <a:ea typeface="ＭＳ Ｐゴシック" charset="0"/>
                <a:cs typeface="Arial"/>
              </a:rPr>
              <a:t>priority KPIs</a:t>
            </a:r>
            <a:r>
              <a:rPr lang="en-US" sz="1600" b="1" dirty="0">
                <a:solidFill>
                  <a:srgbClr val="FF0000"/>
                </a:solidFill>
                <a:latin typeface="Arial"/>
                <a:ea typeface="ＭＳ Ｐゴシック" charset="0"/>
                <a:cs typeface="Arial"/>
              </a:rPr>
              <a:t>” for their respective GICS industry + the four universal KPIs (see slide 8)</a:t>
            </a:r>
          </a:p>
        </p:txBody>
      </p:sp>
    </p:spTree>
    <p:extLst>
      <p:ext uri="{BB962C8B-B14F-4D97-AF65-F5344CB8AC3E}">
        <p14:creationId xmlns:p14="http://schemas.microsoft.com/office/powerpoint/2010/main" val="180480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DCF7CDC-BA1D-2645-80AB-933B26F8E332}" type="slidenum">
              <a:rPr lang="en-US" smtClean="0"/>
              <a:pPr/>
              <a:t>8</a:t>
            </a:fld>
            <a:endParaRPr lang="en-US" dirty="0"/>
          </a:p>
        </p:txBody>
      </p:sp>
      <p:sp>
        <p:nvSpPr>
          <p:cNvPr id="7" name="Title 1"/>
          <p:cNvSpPr txBox="1">
            <a:spLocks/>
          </p:cNvSpPr>
          <p:nvPr/>
        </p:nvSpPr>
        <p:spPr>
          <a:xfrm>
            <a:off x="396550" y="347170"/>
            <a:ext cx="8549045" cy="541351"/>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a:t>The Four Universal KPIs</a:t>
            </a:r>
          </a:p>
        </p:txBody>
      </p:sp>
      <p:sp>
        <p:nvSpPr>
          <p:cNvPr id="6" name="TextBox 5"/>
          <p:cNvSpPr txBox="1"/>
          <p:nvPr/>
        </p:nvSpPr>
        <p:spPr>
          <a:xfrm>
            <a:off x="534838" y="1041546"/>
            <a:ext cx="8117456" cy="2308324"/>
          </a:xfrm>
          <a:prstGeom prst="rect">
            <a:avLst/>
          </a:prstGeom>
          <a:noFill/>
          <a:ln w="38100">
            <a:noFill/>
          </a:ln>
        </p:spPr>
        <p:txBody>
          <a:bodyPr wrap="square" rtlCol="0">
            <a:spAutoFit/>
          </a:bodyPr>
          <a:lstStyle/>
          <a:p>
            <a:r>
              <a:rPr lang="en-US" b="1" u="sng"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companies, irrespective of GICS Industry will still be assessed on all four universal KPIs:</a:t>
            </a:r>
          </a:p>
          <a:p>
            <a:endParaRPr lang="en-US" dirty="0">
              <a:latin typeface="Arial" panose="020B0604020202020204" pitchFamily="34" charset="0"/>
              <a:cs typeface="Arial" panose="020B0604020202020204" pitchFamily="34" charset="0"/>
            </a:endParaRPr>
          </a:p>
          <a:p>
            <a:pPr marL="285750" indent="-285750">
              <a:buFontTx/>
              <a:buChar char="-"/>
            </a:pPr>
            <a:r>
              <a:rPr lang="en-US" dirty="0">
                <a:latin typeface="Arial" panose="020B0604020202020204" pitchFamily="34" charset="0"/>
                <a:cs typeface="Arial" panose="020B0604020202020204" pitchFamily="34" charset="0"/>
              </a:rPr>
              <a:t>Leadership Diversity, </a:t>
            </a:r>
          </a:p>
          <a:p>
            <a:pPr marL="285750" indent="-285750">
              <a:buFontTx/>
              <a:buChar char="-"/>
            </a:pPr>
            <a:r>
              <a:rPr lang="en-US" dirty="0">
                <a:latin typeface="Arial" panose="020B0604020202020204" pitchFamily="34" charset="0"/>
                <a:cs typeface="Arial" panose="020B0604020202020204" pitchFamily="34" charset="0"/>
              </a:rPr>
              <a:t>Sustainability Pay Link, </a:t>
            </a:r>
          </a:p>
          <a:p>
            <a:pPr marL="285750" indent="-285750">
              <a:buFontTx/>
              <a:buChar char="-"/>
            </a:pPr>
            <a:r>
              <a:rPr lang="en-US" dirty="0">
                <a:latin typeface="Arial" panose="020B0604020202020204" pitchFamily="34" charset="0"/>
                <a:cs typeface="Arial" panose="020B0604020202020204" pitchFamily="34" charset="0"/>
              </a:rPr>
              <a:t>Pension Fund Status, </a:t>
            </a:r>
          </a:p>
          <a:p>
            <a:pPr marL="285750" indent="-285750">
              <a:buFontTx/>
              <a:buChar char="-"/>
            </a:pPr>
            <a:r>
              <a:rPr lang="en-US" dirty="0">
                <a:latin typeface="Arial" panose="020B0604020202020204" pitchFamily="34" charset="0"/>
                <a:cs typeface="Arial" panose="020B0604020202020204" pitchFamily="34" charset="0"/>
              </a:rPr>
              <a:t>Percentage Tax Paid, and</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10462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GyZF2fDdDEGeUfPbDaQ0r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GyZF2fDdDEGeUfPbDaQ0r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heme/theme1.xml><?xml version="1.0" encoding="utf-8"?>
<a:theme xmlns:a="http://schemas.openxmlformats.org/drawingml/2006/main" name="120416 CK">
  <a:themeElements>
    <a:clrScheme name="MetLife_CF_MET061 1">
      <a:dk1>
        <a:srgbClr val="000000"/>
      </a:dk1>
      <a:lt1>
        <a:srgbClr val="FFFFFF"/>
      </a:lt1>
      <a:dk2>
        <a:srgbClr val="296299"/>
      </a:dk2>
      <a:lt2>
        <a:srgbClr val="808080"/>
      </a:lt2>
      <a:accent1>
        <a:srgbClr val="8DC4E4"/>
      </a:accent1>
      <a:accent2>
        <a:srgbClr val="6C97B9"/>
      </a:accent2>
      <a:accent3>
        <a:srgbClr val="FFFFFF"/>
      </a:accent3>
      <a:accent4>
        <a:srgbClr val="000000"/>
      </a:accent4>
      <a:accent5>
        <a:srgbClr val="C5DEEF"/>
      </a:accent5>
      <a:accent6>
        <a:srgbClr val="6188A7"/>
      </a:accent6>
      <a:hlink>
        <a:srgbClr val="007CC3"/>
      </a:hlink>
      <a:folHlink>
        <a:srgbClr val="7EB76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MetLife_CF_MET061 1">
        <a:dk1>
          <a:srgbClr val="000000"/>
        </a:dk1>
        <a:lt1>
          <a:srgbClr val="FFFFFF"/>
        </a:lt1>
        <a:dk2>
          <a:srgbClr val="296299"/>
        </a:dk2>
        <a:lt2>
          <a:srgbClr val="808080"/>
        </a:lt2>
        <a:accent1>
          <a:srgbClr val="8DC4E4"/>
        </a:accent1>
        <a:accent2>
          <a:srgbClr val="6C97B9"/>
        </a:accent2>
        <a:accent3>
          <a:srgbClr val="FFFFFF"/>
        </a:accent3>
        <a:accent4>
          <a:srgbClr val="000000"/>
        </a:accent4>
        <a:accent5>
          <a:srgbClr val="C5DEEF"/>
        </a:accent5>
        <a:accent6>
          <a:srgbClr val="6188A7"/>
        </a:accent6>
        <a:hlink>
          <a:srgbClr val="007CC3"/>
        </a:hlink>
        <a:folHlink>
          <a:srgbClr val="7EB76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41487</TotalTime>
  <Words>3356</Words>
  <Application>Microsoft Office PowerPoint</Application>
  <PresentationFormat>On-screen Show (4:3)</PresentationFormat>
  <Paragraphs>238</Paragraphs>
  <Slides>17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ＭＳ Ｐゴシック</vt:lpstr>
      <vt:lpstr>Arial</vt:lpstr>
      <vt:lpstr>Calibri</vt:lpstr>
      <vt:lpstr>Calisto MT</vt:lpstr>
      <vt:lpstr>Times New Roman</vt:lpstr>
      <vt:lpstr>Wingdings</vt:lpstr>
      <vt:lpstr>120416 CK</vt:lpstr>
      <vt:lpstr>think-cell Slide</vt:lpstr>
      <vt:lpstr>Worksheet</vt:lpstr>
      <vt:lpstr>The 2018 Future 40 Ranking:   Overview of Methodology</vt:lpstr>
      <vt:lpstr>Future 40 fast facts</vt:lpstr>
      <vt:lpstr>PowerPoint Presentation</vt:lpstr>
      <vt:lpstr>PowerPoint Presentation</vt:lpstr>
      <vt:lpstr>Updated rating methodology   </vt:lpstr>
      <vt:lpstr>PowerPoint Presentation</vt:lpstr>
      <vt:lpstr>PowerPoint Presentation</vt:lpstr>
      <vt:lpstr>PowerPoint Presentation</vt:lpstr>
      <vt:lpstr>PowerPoint Presentation</vt:lpstr>
      <vt:lpstr>Priority KPIs and weighting scheme for each GICS Industry under the new methodology  </vt:lpstr>
      <vt:lpstr>PowerPoint Presentation</vt:lpstr>
      <vt:lpstr>PowerPoint Presentation</vt:lpstr>
      <vt:lpstr>Appendix III: Detailed scoring methodology</vt:lpstr>
      <vt:lpstr>Appendix III: Detailed scoring methodology (continued)</vt:lpstr>
      <vt:lpstr>Appendix III: Detailed scoring methodology (continued)</vt:lpstr>
      <vt:lpstr>Appendix III: Detailed scoring methodology (continued)</vt:lpstr>
      <vt:lpstr>Appendix III: Detailed scoring methodology (continued)</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100 Introduction - 2013</dc:title>
  <dc:creator>Toby Heaps</dc:creator>
  <cp:lastModifiedBy>Michael</cp:lastModifiedBy>
  <cp:revision>682</cp:revision>
  <cp:lastPrinted>2012-10-16T15:15:55Z</cp:lastPrinted>
  <dcterms:created xsi:type="dcterms:W3CDTF">2011-10-31T20:28:58Z</dcterms:created>
  <dcterms:modified xsi:type="dcterms:W3CDTF">2018-02-28T19:23:30Z</dcterms:modified>
</cp:coreProperties>
</file>